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25"/>
  </p:notesMasterIdLst>
  <p:sldIdLst>
    <p:sldId id="256" r:id="rId2"/>
    <p:sldId id="257" r:id="rId3"/>
    <p:sldId id="281" r:id="rId4"/>
    <p:sldId id="282" r:id="rId5"/>
    <p:sldId id="258" r:id="rId6"/>
    <p:sldId id="284" r:id="rId7"/>
    <p:sldId id="285" r:id="rId8"/>
    <p:sldId id="276" r:id="rId9"/>
    <p:sldId id="286" r:id="rId10"/>
    <p:sldId id="287" r:id="rId11"/>
    <p:sldId id="296" r:id="rId12"/>
    <p:sldId id="297" r:id="rId13"/>
    <p:sldId id="298" r:id="rId14"/>
    <p:sldId id="277" r:id="rId15"/>
    <p:sldId id="288" r:id="rId16"/>
    <p:sldId id="289" r:id="rId17"/>
    <p:sldId id="279" r:id="rId18"/>
    <p:sldId id="299" r:id="rId19"/>
    <p:sldId id="292" r:id="rId20"/>
    <p:sldId id="295" r:id="rId21"/>
    <p:sldId id="293" r:id="rId22"/>
    <p:sldId id="275" r:id="rId23"/>
    <p:sldId id="274" r:id="rId2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isto Botev" initials="HB" lastIdx="0" clrIdx="0">
    <p:extLst>
      <p:ext uri="{19B8F6BF-5375-455C-9EA6-DF929625EA0E}">
        <p15:presenceInfo xmlns:p15="http://schemas.microsoft.com/office/powerpoint/2012/main" xmlns="" userId="Hristo Bot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7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E685-0426-4221-A3CE-521721F81230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6FAC5-B7B4-4788-B58D-308736A1732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0322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FAC5-B7B4-4788-B58D-308736A1732D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1038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C855C96-A678-4D6E-93C7-1D33E0D69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8FE146AB-9015-4887-BB23-319FBD988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4E5D2994-5727-4784-896B-C48737FE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401EEFF7-73F5-4F0F-AC10-8B1B25AE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11490EF6-131F-4BD8-9AF1-1D22E97F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236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35D2C6E-8BDE-4C74-9952-AE52B965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CA528C44-9B1E-47E8-ABCA-ECEC3371A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007A5056-F496-4B44-9D01-3B63F126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F025696B-A786-4643-9144-54DB80E6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6CB5B3B0-8D1B-47D1-8B64-2280FE32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0575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E28D37D2-EACC-4EFF-9EC1-5400E8D48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33116953-5F0F-4C12-9847-673BD853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8062DAC0-0D47-4191-8004-A07CC9E6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5DD6CD89-DA54-442B-8F55-EF3E0953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B723BDBE-C946-4B50-8192-3956E16F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479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DEFEBCA-0CC8-4E09-802F-8C12835B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56C9BBAA-3D54-42ED-88CE-277EBB091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0BF017A9-8D07-4253-A012-6773CD1D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16EC8F99-7838-4BF3-A6AB-7C8A4926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97F14E49-9012-4831-A654-0F416AB0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C973004-C07E-486D-AF35-7A2595A8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45C6489C-AC71-49B1-9BB3-68D1B78C0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4F1B45FF-3A4C-493A-AB7C-50F26ACB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21B7B1DC-8FEB-4398-9224-C5094116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12133F00-002E-401B-9EB9-D8C4CC18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3301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A50C0CF-9E5D-465A-911F-D6C58F8D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DD46331-3CF8-40BE-87D0-0468DD421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A7E8B9CC-8E0E-4A37-A2F4-4A290FDF4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CD0FA3B1-65CF-4093-8EDF-0BA1D871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415FEFAA-C16F-4F76-B470-1973FF42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71C51E37-B030-4F2B-9259-219F9E90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4957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19F53EA-85B0-4851-A971-FADA0180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C5DEC190-4AF5-4ED5-859E-584D7E974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9FD3BAD2-8C84-4863-8998-9662C818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FD2C8B66-7145-4C6C-AF26-C1150F30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E50A6B04-8AE0-4D4B-97AC-075681F55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B1DA0A83-1918-473D-B1DF-1218E1DB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808CAD31-1C03-4234-BFC7-4147F4FD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6B886CAD-B52B-43DD-A07F-27940C31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6525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1460394-3832-4D93-B526-80275844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228F72C4-4CEA-4B1F-B469-21BCD2EE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FCCD846F-8D07-4E6D-B640-EF49835C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B74F902E-E7A1-46C4-B634-E352CFC8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183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1D5C37A9-9FA4-4343-8088-B20F4C28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B17CCBE7-27C2-4E5E-A55F-00DEE172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5E769FF1-4470-4D06-B3A4-2FA74CBD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3082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29CD1A8-8896-4723-956A-90B33E18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54002339-E4BE-4304-94E4-1A74DD8F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BB47871B-FC2C-465B-B50A-0EE2DA360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D65BAC4B-7280-4F16-8205-3FDCD67A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9020E0CC-5823-491A-9D3B-12B8E36D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DE326C34-D221-4F89-806A-B12C0F32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81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C4028AA-E15C-4C48-8F18-5B195312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4A358EED-8D8F-4F8E-8555-BB631BA24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4C1B325C-2C08-4C7C-93CD-7AD09036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564905B5-B9AD-4174-8071-5ADC2AD9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B0A75F81-1241-4280-9C0C-3CFAC2F3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0D175A21-C44C-4629-AC14-26FD30B5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8493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7A127F78-A72D-4048-87EF-03A8A760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07C9317E-F92C-4990-9307-ADC46224A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D9F60820-A88E-464D-9630-94286DDED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480F6-73FE-4498-A2DD-3FC78F13782C}" type="datetimeFigureOut">
              <a:rPr lang="bg-BG" smtClean="0"/>
              <a:pPr/>
              <a:t>23.6.2023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471A9267-6D2B-433B-A443-17FB172A4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DD5D8FB3-3B1C-46D0-982E-293270B9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1175-069D-4655-B431-66743A1171A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884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shkolo.bg/user/982659" TargetMode="External"/><Relationship Id="rId13" Type="http://schemas.openxmlformats.org/officeDocument/2006/relationships/hyperlink" Target="https://app.shkolo.bg/user/982675" TargetMode="External"/><Relationship Id="rId18" Type="http://schemas.openxmlformats.org/officeDocument/2006/relationships/hyperlink" Target="https://app.shkolo.bg/user/1368781" TargetMode="External"/><Relationship Id="rId3" Type="http://schemas.openxmlformats.org/officeDocument/2006/relationships/hyperlink" Target="https://app.shkolo.bg/user/982672" TargetMode="External"/><Relationship Id="rId21" Type="http://schemas.openxmlformats.org/officeDocument/2006/relationships/hyperlink" Target="https://app.shkolo.bg/user/982657" TargetMode="External"/><Relationship Id="rId7" Type="http://schemas.openxmlformats.org/officeDocument/2006/relationships/hyperlink" Target="https://app.shkolo.bg/user/982661" TargetMode="External"/><Relationship Id="rId12" Type="http://schemas.openxmlformats.org/officeDocument/2006/relationships/hyperlink" Target="https://app.shkolo.bg/user/982663" TargetMode="External"/><Relationship Id="rId17" Type="http://schemas.openxmlformats.org/officeDocument/2006/relationships/hyperlink" Target="https://app.shkolo.bg/user/982668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app.shkolo.bg/user/982669" TargetMode="External"/><Relationship Id="rId20" Type="http://schemas.openxmlformats.org/officeDocument/2006/relationships/hyperlink" Target="https://app.shkolo.bg/user/98266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shkolo.bg/user/982660" TargetMode="External"/><Relationship Id="rId11" Type="http://schemas.openxmlformats.org/officeDocument/2006/relationships/hyperlink" Target="https://app.shkolo.bg/user/982678" TargetMode="External"/><Relationship Id="rId5" Type="http://schemas.openxmlformats.org/officeDocument/2006/relationships/hyperlink" Target="https://app.shkolo.bg/user/982676" TargetMode="External"/><Relationship Id="rId15" Type="http://schemas.openxmlformats.org/officeDocument/2006/relationships/hyperlink" Target="https://app.shkolo.bg/user/982665" TargetMode="External"/><Relationship Id="rId23" Type="http://schemas.openxmlformats.org/officeDocument/2006/relationships/hyperlink" Target="https://app.shkolo.bg/user/2452696" TargetMode="External"/><Relationship Id="rId10" Type="http://schemas.openxmlformats.org/officeDocument/2006/relationships/hyperlink" Target="https://app.shkolo.bg/user/982673" TargetMode="External"/><Relationship Id="rId19" Type="http://schemas.openxmlformats.org/officeDocument/2006/relationships/hyperlink" Target="https://app.shkolo.bg/user/982662" TargetMode="External"/><Relationship Id="rId4" Type="http://schemas.openxmlformats.org/officeDocument/2006/relationships/hyperlink" Target="https://app.shkolo.bg/user/982666" TargetMode="External"/><Relationship Id="rId9" Type="http://schemas.openxmlformats.org/officeDocument/2006/relationships/hyperlink" Target="https://app.shkolo.bg/user/982667" TargetMode="External"/><Relationship Id="rId14" Type="http://schemas.openxmlformats.org/officeDocument/2006/relationships/hyperlink" Target="https://app.shkolo.bg/user/982671" TargetMode="External"/><Relationship Id="rId22" Type="http://schemas.openxmlformats.org/officeDocument/2006/relationships/hyperlink" Target="https://app.shkolo.bg/user/9826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75288ABF-967A-45E0-9E7B-FC2A6AB810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85" t="1686" r="8099" b="10956"/>
          <a:stretch/>
        </p:blipFill>
        <p:spPr>
          <a:xfrm>
            <a:off x="0" y="0"/>
            <a:ext cx="12192000" cy="6836691"/>
          </a:xfrm>
          <a:prstGeom prst="rect">
            <a:avLst/>
          </a:prstGeom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4DD85ECC-C990-4C67-8442-0AA271453F91}"/>
              </a:ext>
            </a:extLst>
          </p:cNvPr>
          <p:cNvSpPr/>
          <p:nvPr/>
        </p:nvSpPr>
        <p:spPr>
          <a:xfrm>
            <a:off x="5218657" y="2513001"/>
            <a:ext cx="6148040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Анализ на резултатите  </a:t>
            </a:r>
          </a:p>
          <a:p>
            <a:pPr algn="ctr"/>
            <a:r>
              <a:rPr lang="bg-BG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н</a:t>
            </a:r>
            <a:r>
              <a:rPr lang="bg-BG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а начален етап </a:t>
            </a:r>
          </a:p>
          <a:p>
            <a:pPr algn="ctr"/>
            <a:r>
              <a:rPr lang="bg-BG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з</a:t>
            </a:r>
            <a:r>
              <a:rPr lang="bg-BG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а  учебната 2022-2023 г.</a:t>
            </a:r>
          </a:p>
          <a:p>
            <a:pPr algn="ctr"/>
            <a:r>
              <a:rPr lang="bg-BG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в ОУ “ Христо Ботев“</a:t>
            </a:r>
          </a:p>
          <a:p>
            <a:pPr algn="ctr"/>
            <a:r>
              <a:rPr lang="bg-BG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Гр. Поморие</a:t>
            </a:r>
            <a:endParaRPr lang="bg-BG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A47AD617-F9D1-4ED7-ADD0-FC3E55325A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806ADF0-42AF-4268-B60B-8D5E8F0FB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1136900"/>
              </p:ext>
            </p:extLst>
          </p:nvPr>
        </p:nvGraphicFramePr>
        <p:xfrm>
          <a:off x="126609" y="1686135"/>
          <a:ext cx="11873133" cy="5012402"/>
        </p:xfrm>
        <a:graphic>
          <a:graphicData uri="http://schemas.openxmlformats.org/drawingml/2006/table">
            <a:tbl>
              <a:tblPr/>
              <a:tblGrid>
                <a:gridCol w="4447949">
                  <a:extLst>
                    <a:ext uri="{9D8B030D-6E8A-4147-A177-3AD203B41FA5}">
                      <a16:colId xmlns:a16="http://schemas.microsoft.com/office/drawing/2014/main" xmlns="" val="233932223"/>
                    </a:ext>
                  </a:extLst>
                </a:gridCol>
                <a:gridCol w="7425184">
                  <a:extLst>
                    <a:ext uri="{9D8B030D-6E8A-4147-A177-3AD203B41FA5}">
                      <a16:colId xmlns:a16="http://schemas.microsoft.com/office/drawing/2014/main" xmlns="" val="2938284681"/>
                    </a:ext>
                  </a:extLst>
                </a:gridCol>
              </a:tblGrid>
              <a:tr h="78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допълнителна работа с изоставащи или напреднали ученици</a:t>
                      </a:r>
                    </a:p>
                  </a:txBody>
                  <a:tcPr marL="60804" marR="60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Руси Страхилов Христов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Тадеуш Самет Ахмедов</a:t>
                      </a:r>
                    </a:p>
                  </a:txBody>
                  <a:tcPr marL="60804" marR="60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4335254"/>
                  </a:ext>
                </a:extLst>
              </a:tr>
              <a:tr h="3566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възпитателна дейност с класа – кл. ръководители и възпитатели- тържества, празници </a:t>
                      </a:r>
                    </a:p>
                  </a:txBody>
                  <a:tcPr marL="60804" marR="60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Изработване на табла за отбелязване на празниците: 19 февруари;    3 март; 2 юни;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Изработване на мартеници;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Тържество за 3 март;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„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Мастър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шеф“ – изработване на сандвичи;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във фестивал „Великденската магия на българското яйце“ 2023г.;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конкурс за рисунка, организиран от Ротари клуб – гр. Бургас;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Тренировъчна евакуация при земетресение;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конкурс „Най-красиво мушкато“;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Екскурзия с учебна цел в парк „Славеева река“, зоологическа градина и посещение на „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Етногравски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комплекс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Генгер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 – гр. Айтос;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Празник за раздаване на удостоверения.</a:t>
                      </a:r>
                    </a:p>
                  </a:txBody>
                  <a:tcPr marL="60804" marR="60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16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33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28D879F2-EA04-4050-A0BD-AEAE0FF0F6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xmlns="" id="{5A72F9B9-B487-4ECB-9FA8-8F128D039BE3}"/>
              </a:ext>
            </a:extLst>
          </p:cNvPr>
          <p:cNvSpPr/>
          <p:nvPr/>
        </p:nvSpPr>
        <p:spPr>
          <a:xfrm>
            <a:off x="1113882" y="1545707"/>
            <a:ext cx="100699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дейността за учебната 2022/2023 г.  </a:t>
            </a:r>
            <a:r>
              <a:rPr lang="bg-BG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а  клас</a:t>
            </a:r>
          </a:p>
          <a:p>
            <a:pPr lvl="0" algn="ctr">
              <a:lnSpc>
                <a:spcPct val="115000"/>
              </a:lnSpc>
            </a:pP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кл.р</a:t>
            </a:r>
            <a:r>
              <a:rPr lang="bg-BG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-л: С. </a:t>
            </a: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Костеризова</a:t>
            </a:r>
            <a:r>
              <a:rPr lang="bg-BG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учител ЦОУД: Д. Богоева</a:t>
            </a:r>
            <a:endParaRPr lang="bg-BG" sz="32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7B2AFBB-B231-465A-BF18-E188E8B33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6243564"/>
              </p:ext>
            </p:extLst>
          </p:nvPr>
        </p:nvGraphicFramePr>
        <p:xfrm>
          <a:off x="994117" y="2709988"/>
          <a:ext cx="10468705" cy="2651760"/>
        </p:xfrm>
        <a:graphic>
          <a:graphicData uri="http://schemas.openxmlformats.org/drawingml/2006/table">
            <a:tbl>
              <a:tblPr firstRow="1" firstCol="1" bandRow="1"/>
              <a:tblGrid>
                <a:gridCol w="4754401">
                  <a:extLst>
                    <a:ext uri="{9D8B030D-6E8A-4147-A177-3AD203B41FA5}">
                      <a16:colId xmlns:a16="http://schemas.microsoft.com/office/drawing/2014/main" xmlns="" val="789401522"/>
                    </a:ext>
                  </a:extLst>
                </a:gridCol>
                <a:gridCol w="2875949">
                  <a:extLst>
                    <a:ext uri="{9D8B030D-6E8A-4147-A177-3AD203B41FA5}">
                      <a16:colId xmlns:a16="http://schemas.microsoft.com/office/drawing/2014/main" xmlns="" val="615022096"/>
                    </a:ext>
                  </a:extLst>
                </a:gridCol>
                <a:gridCol w="2838355">
                  <a:extLst>
                    <a:ext uri="{9D8B030D-6E8A-4147-A177-3AD203B41FA5}">
                      <a16:colId xmlns:a16="http://schemas.microsoft.com/office/drawing/2014/main" xmlns="" val="14951541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 движение на учениците.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тях девойки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7287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началото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717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време на срока: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433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напуснали доброволно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21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преместени: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820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заминали за чужбина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4343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Всичко (по т. „а", т. „б" и „в):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3818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Придошли: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441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Останали в края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1126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71586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C4DE84B-75A7-4D77-8F69-D516229F4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1870966"/>
              </p:ext>
            </p:extLst>
          </p:nvPr>
        </p:nvGraphicFramePr>
        <p:xfrm>
          <a:off x="1008185" y="5899112"/>
          <a:ext cx="10468705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3363411">
                  <a:extLst>
                    <a:ext uri="{9D8B030D-6E8A-4147-A177-3AD203B41FA5}">
                      <a16:colId xmlns:a16="http://schemas.microsoft.com/office/drawing/2014/main" xmlns="" val="4200538689"/>
                    </a:ext>
                  </a:extLst>
                </a:gridCol>
                <a:gridCol w="3213449">
                  <a:extLst>
                    <a:ext uri="{9D8B030D-6E8A-4147-A177-3AD203B41FA5}">
                      <a16:colId xmlns:a16="http://schemas.microsoft.com/office/drawing/2014/main" xmlns="" val="3915621808"/>
                    </a:ext>
                  </a:extLst>
                </a:gridCol>
                <a:gridCol w="3891845">
                  <a:extLst>
                    <a:ext uri="{9D8B030D-6E8A-4147-A177-3AD203B41FA5}">
                      <a16:colId xmlns:a16="http://schemas.microsoft.com/office/drawing/2014/main" xmlns="" val="4289088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Неизвинени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543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Извинени: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1624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Общо: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422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387199"/>
                  </a:ext>
                </a:extLst>
              </a:tr>
            </a:tbl>
          </a:graphicData>
        </a:graphic>
      </p:graphicFrame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B5F62E1E-BBD1-4B53-8E6E-A1E2A5E83610}"/>
              </a:ext>
            </a:extLst>
          </p:cNvPr>
          <p:cNvSpPr/>
          <p:nvPr/>
        </p:nvSpPr>
        <p:spPr>
          <a:xfrm>
            <a:off x="1570892" y="5511264"/>
            <a:ext cx="9612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Отсъствия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За класа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Средно на ученик: </a:t>
            </a:r>
            <a:endParaRPr lang="bg-BG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C0DC8BF9-A776-4860-B583-C296A0767C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7BA5B44-4E05-461E-8F4B-B4263E9BE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9392193"/>
              </p:ext>
            </p:extLst>
          </p:nvPr>
        </p:nvGraphicFramePr>
        <p:xfrm>
          <a:off x="365760" y="1694544"/>
          <a:ext cx="11507370" cy="4632960"/>
        </p:xfrm>
        <a:graphic>
          <a:graphicData uri="http://schemas.openxmlformats.org/drawingml/2006/table">
            <a:tbl>
              <a:tblPr firstRow="1" firstCol="1" bandRow="1"/>
              <a:tblGrid>
                <a:gridCol w="433045">
                  <a:extLst>
                    <a:ext uri="{9D8B030D-6E8A-4147-A177-3AD203B41FA5}">
                      <a16:colId xmlns:a16="http://schemas.microsoft.com/office/drawing/2014/main" xmlns="" val="2769045593"/>
                    </a:ext>
                  </a:extLst>
                </a:gridCol>
                <a:gridCol w="3727353">
                  <a:extLst>
                    <a:ext uri="{9D8B030D-6E8A-4147-A177-3AD203B41FA5}">
                      <a16:colId xmlns:a16="http://schemas.microsoft.com/office/drawing/2014/main" xmlns="" val="2246342036"/>
                    </a:ext>
                  </a:extLst>
                </a:gridCol>
                <a:gridCol w="855526">
                  <a:extLst>
                    <a:ext uri="{9D8B030D-6E8A-4147-A177-3AD203B41FA5}">
                      <a16:colId xmlns:a16="http://schemas.microsoft.com/office/drawing/2014/main" xmlns="" val="3374266730"/>
                    </a:ext>
                  </a:extLst>
                </a:gridCol>
                <a:gridCol w="602038">
                  <a:extLst>
                    <a:ext uri="{9D8B030D-6E8A-4147-A177-3AD203B41FA5}">
                      <a16:colId xmlns:a16="http://schemas.microsoft.com/office/drawing/2014/main" xmlns="" val="1051838319"/>
                    </a:ext>
                  </a:extLst>
                </a:gridCol>
                <a:gridCol w="602038">
                  <a:extLst>
                    <a:ext uri="{9D8B030D-6E8A-4147-A177-3AD203B41FA5}">
                      <a16:colId xmlns:a16="http://schemas.microsoft.com/office/drawing/2014/main" xmlns="" val="1395066351"/>
                    </a:ext>
                  </a:extLst>
                </a:gridCol>
                <a:gridCol w="748850">
                  <a:extLst>
                    <a:ext uri="{9D8B030D-6E8A-4147-A177-3AD203B41FA5}">
                      <a16:colId xmlns:a16="http://schemas.microsoft.com/office/drawing/2014/main" xmlns="" val="2066964301"/>
                    </a:ext>
                  </a:extLst>
                </a:gridCol>
                <a:gridCol w="748850">
                  <a:extLst>
                    <a:ext uri="{9D8B030D-6E8A-4147-A177-3AD203B41FA5}">
                      <a16:colId xmlns:a16="http://schemas.microsoft.com/office/drawing/2014/main" xmlns="" val="3142366040"/>
                    </a:ext>
                  </a:extLst>
                </a:gridCol>
                <a:gridCol w="590420">
                  <a:extLst>
                    <a:ext uri="{9D8B030D-6E8A-4147-A177-3AD203B41FA5}">
                      <a16:colId xmlns:a16="http://schemas.microsoft.com/office/drawing/2014/main" xmlns="" val="1877216666"/>
                    </a:ext>
                  </a:extLst>
                </a:gridCol>
                <a:gridCol w="957980">
                  <a:extLst>
                    <a:ext uri="{9D8B030D-6E8A-4147-A177-3AD203B41FA5}">
                      <a16:colId xmlns:a16="http://schemas.microsoft.com/office/drawing/2014/main" xmlns="" val="2065252973"/>
                    </a:ext>
                  </a:extLst>
                </a:gridCol>
                <a:gridCol w="706602">
                  <a:extLst>
                    <a:ext uri="{9D8B030D-6E8A-4147-A177-3AD203B41FA5}">
                      <a16:colId xmlns:a16="http://schemas.microsoft.com/office/drawing/2014/main" xmlns="" val="2868603576"/>
                    </a:ext>
                  </a:extLst>
                </a:gridCol>
                <a:gridCol w="821728">
                  <a:extLst>
                    <a:ext uri="{9D8B030D-6E8A-4147-A177-3AD203B41FA5}">
                      <a16:colId xmlns:a16="http://schemas.microsoft.com/office/drawing/2014/main" xmlns="" val="1708315196"/>
                    </a:ext>
                  </a:extLst>
                </a:gridCol>
                <a:gridCol w="712940">
                  <a:extLst>
                    <a:ext uri="{9D8B030D-6E8A-4147-A177-3AD203B41FA5}">
                      <a16:colId xmlns:a16="http://schemas.microsoft.com/office/drawing/2014/main" xmlns="" val="4792878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 предмети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ученици със следните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не-изпитани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0170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Среден успех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28882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мн. 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073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Задължителна подготовка (ЗП)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2069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584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Английски език I ЧЕ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452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5648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Човекът и обществото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2159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Човекът и природата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114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Музика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03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Физическо възпитание и 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7050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Изобразително изкуство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2948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Технологии и предприемачество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019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Задължителна избираема подготовка (ИУЧ 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7893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86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8541331"/>
                  </a:ext>
                </a:extLst>
              </a:tr>
            </a:tbl>
          </a:graphicData>
        </a:graphic>
      </p:graphicFrame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A1F807C9-C12C-40D4-9FE9-1F06595C892B}"/>
              </a:ext>
            </a:extLst>
          </p:cNvPr>
          <p:cNvSpPr/>
          <p:nvPr/>
        </p:nvSpPr>
        <p:spPr>
          <a:xfrm>
            <a:off x="8706838" y="6400556"/>
            <a:ext cx="306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Среден успех за класа : 5.04</a:t>
            </a:r>
          </a:p>
        </p:txBody>
      </p:sp>
    </p:spTree>
    <p:extLst>
      <p:ext uri="{BB962C8B-B14F-4D97-AF65-F5344CB8AC3E}">
        <p14:creationId xmlns:p14="http://schemas.microsoft.com/office/powerpoint/2010/main" xmlns="" val="34463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7377D2D3-14D3-4BFB-9B35-8315F5E3EF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2381832-F98C-4A08-BCA8-F9385C417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9990468"/>
              </p:ext>
            </p:extLst>
          </p:nvPr>
        </p:nvGraphicFramePr>
        <p:xfrm>
          <a:off x="0" y="1597954"/>
          <a:ext cx="12192000" cy="5273381"/>
        </p:xfrm>
        <a:graphic>
          <a:graphicData uri="http://schemas.openxmlformats.org/drawingml/2006/table">
            <a:tbl>
              <a:tblPr firstRow="1" firstCol="1" bandRow="1"/>
              <a:tblGrid>
                <a:gridCol w="4571711">
                  <a:extLst>
                    <a:ext uri="{9D8B030D-6E8A-4147-A177-3AD203B41FA5}">
                      <a16:colId xmlns:a16="http://schemas.microsoft.com/office/drawing/2014/main" xmlns="" val="293278719"/>
                    </a:ext>
                  </a:extLst>
                </a:gridCol>
                <a:gridCol w="7620289">
                  <a:extLst>
                    <a:ext uri="{9D8B030D-6E8A-4147-A177-3AD203B41FA5}">
                      <a16:colId xmlns:a16="http://schemas.microsoft.com/office/drawing/2014/main" xmlns="" val="411154492"/>
                    </a:ext>
                  </a:extLst>
                </a:gridCol>
              </a:tblGrid>
              <a:tr h="638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допълнителна работа с изоставащи или напреднали ученици</a:t>
                      </a:r>
                    </a:p>
                  </a:txBody>
                  <a:tcPr marL="65107" marR="65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 учебната година са провеждани и организирани допълнителни часове с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Денислав,Светла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,Анна , Огнян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8777757"/>
                  </a:ext>
                </a:extLst>
              </a:tr>
              <a:tr h="351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възпитателна дейност с класа – кл. ръководители и възпитатели- тържества, празници </a:t>
                      </a:r>
                    </a:p>
                  </a:txBody>
                  <a:tcPr marL="65107" marR="65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-Ден на толерантността-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-Наблюдение в ,,</a:t>
                      </a:r>
                      <a:r>
                        <a:rPr lang="bg-BG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Посетителски</a:t>
                      </a: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център Поморие“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-Участие в училищен празник посветен на 01.11.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-Изработване на книга с подбрани български пословици и поговорки и </a:t>
                      </a:r>
                      <a:r>
                        <a:rPr lang="bg-BG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илютрирана</a:t>
                      </a: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учениците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-Посещение на балет в опера Бургас ,,</a:t>
                      </a:r>
                      <a:r>
                        <a:rPr lang="bg-BG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Лешникотошачката</a:t>
                      </a: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--Участие в училищен празник посветен на 03март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-Лазаровден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-Участие в ,,Хоро край поморийския бряг“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-Участие в конкурса ,,За </a:t>
                      </a:r>
                      <a:r>
                        <a:rPr lang="bg-BG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ръчица</a:t>
                      </a: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„</a:t>
                      </a:r>
                      <a:r>
                        <a:rPr lang="bg-BG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гр.Казанлък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-Екскурзия до </a:t>
                      </a:r>
                      <a:r>
                        <a:rPr lang="bg-BG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гр.Котел</a:t>
                      </a: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bg-BG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гр.Жеравна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състезанията на СБНУ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694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0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4F03959F-09EC-4EA2-97F5-D12BE6E067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22" name="Правоъгълник 21">
            <a:extLst>
              <a:ext uri="{FF2B5EF4-FFF2-40B4-BE49-F238E27FC236}">
                <a16:creationId xmlns:a16="http://schemas.microsoft.com/office/drawing/2014/main" xmlns="" id="{A1B006D5-1A00-4AEB-8873-033A1330C127}"/>
              </a:ext>
            </a:extLst>
          </p:cNvPr>
          <p:cNvSpPr/>
          <p:nvPr/>
        </p:nvSpPr>
        <p:spPr>
          <a:xfrm>
            <a:off x="1830569" y="5244587"/>
            <a:ext cx="8298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Отсъствия: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</a:rPr>
              <a:t>За класа          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       </a:t>
            </a:r>
            <a:r>
              <a:rPr lang="bg-BG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</a:rPr>
              <a:t>Средно  на ученик: </a:t>
            </a:r>
            <a:endParaRPr lang="bg-BG" dirty="0"/>
          </a:p>
        </p:txBody>
      </p:sp>
      <p:sp>
        <p:nvSpPr>
          <p:cNvPr id="23" name="Правоъгълник 22">
            <a:extLst>
              <a:ext uri="{FF2B5EF4-FFF2-40B4-BE49-F238E27FC236}">
                <a16:creationId xmlns:a16="http://schemas.microsoft.com/office/drawing/2014/main" xmlns="" id="{14006459-0549-4878-B401-CD1834540D1A}"/>
              </a:ext>
            </a:extLst>
          </p:cNvPr>
          <p:cNvSpPr/>
          <p:nvPr/>
        </p:nvSpPr>
        <p:spPr>
          <a:xfrm>
            <a:off x="7132527" y="811363"/>
            <a:ext cx="559873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62948B3D-C759-4A40-899D-ED76D9D04435}"/>
              </a:ext>
            </a:extLst>
          </p:cNvPr>
          <p:cNvSpPr/>
          <p:nvPr/>
        </p:nvSpPr>
        <p:spPr>
          <a:xfrm>
            <a:off x="703385" y="1384626"/>
            <a:ext cx="1108065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дейността за </a:t>
            </a:r>
            <a:r>
              <a:rPr lang="bg-BG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учебната 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2022/2023 г.  </a:t>
            </a:r>
            <a:r>
              <a:rPr lang="bg-BG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б   клас</a:t>
            </a:r>
          </a:p>
          <a:p>
            <a:pPr lvl="0" algn="ctr">
              <a:lnSpc>
                <a:spcPct val="115000"/>
              </a:lnSpc>
            </a:pP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кл</a:t>
            </a:r>
            <a:r>
              <a:rPr lang="bg-BG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.р-л:П.Славова </a:t>
            </a:r>
            <a:r>
              <a:rPr lang="en-US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</a:t>
            </a:r>
            <a:r>
              <a:rPr lang="bg-BG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учител  ЦОУД:А.Атанасов</a:t>
            </a:r>
            <a:endParaRPr lang="bg-BG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7455" y="2588455"/>
          <a:ext cx="11127543" cy="2651760"/>
        </p:xfrm>
        <a:graphic>
          <a:graphicData uri="http://schemas.openxmlformats.org/drawingml/2006/table">
            <a:tbl>
              <a:tblPr/>
              <a:tblGrid>
                <a:gridCol w="5053615"/>
                <a:gridCol w="3056944"/>
                <a:gridCol w="3016984"/>
              </a:tblGrid>
              <a:tr h="38744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Брой и движение на учениците.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тях девойки 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началото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време на срока: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а) напуснали доброволно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б) преместени:</a:t>
                      </a: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в) заминали за чужбина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Всичко (по т. „а", т. „б" и „в):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Придошли: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Останали в края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98098" y="5625317"/>
          <a:ext cx="9380806" cy="731520"/>
        </p:xfrm>
        <a:graphic>
          <a:graphicData uri="http://schemas.openxmlformats.org/drawingml/2006/table">
            <a:tbl>
              <a:tblPr/>
              <a:tblGrid>
                <a:gridCol w="3290209"/>
                <a:gridCol w="2629693"/>
                <a:gridCol w="3460904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Неизвинени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774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Извинени: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Общо: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</a:t>
                      </a:r>
                      <a:r>
                        <a:rPr lang="bg-BG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852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92702" y="6322498"/>
            <a:ext cx="8904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аказан със забележка до 31.05.2023г – Слави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Кусев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bg-BG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лоша дисциплина и арогантно поведение.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2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4F03959F-09EC-4EA2-97F5-D12BE6E067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B63B8C35-2FA1-4EA8-8AAE-0229505DFB8E}"/>
              </a:ext>
            </a:extLst>
          </p:cNvPr>
          <p:cNvSpPr/>
          <p:nvPr/>
        </p:nvSpPr>
        <p:spPr>
          <a:xfrm>
            <a:off x="8188916" y="6488668"/>
            <a:ext cx="400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ea typeface="Calibri" panose="020F0502020204030204" pitchFamily="34" charset="0"/>
              </a:rPr>
              <a:t>Среден успех за класа: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Добър 3,72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9345"/>
          <a:ext cx="12191999" cy="4668716"/>
        </p:xfrm>
        <a:graphic>
          <a:graphicData uri="http://schemas.openxmlformats.org/drawingml/2006/table">
            <a:tbl>
              <a:tblPr/>
              <a:tblGrid>
                <a:gridCol w="211015"/>
                <a:gridCol w="4196905"/>
                <a:gridCol w="906426"/>
                <a:gridCol w="637856"/>
                <a:gridCol w="637856"/>
                <a:gridCol w="793402"/>
                <a:gridCol w="793402"/>
                <a:gridCol w="625548"/>
                <a:gridCol w="1014975"/>
                <a:gridCol w="748642"/>
                <a:gridCol w="870617"/>
                <a:gridCol w="75535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9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bg-BG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Учебни предмети</a:t>
                      </a: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Брой 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Брой ученици със следните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Брой не-изпитани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отлични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0170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Среден успех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мн. 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отличен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9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Задължителна подготовка (ЗП)</a:t>
                      </a: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 1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Български език и 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 2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Английски език I ЧЕ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 3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Околен свят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Музика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96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Физическо възпитание и 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Изобразително изкуство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Технологии и предприемачество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Човек и общество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Човекът и природата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Компютърно моделиране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i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Задължителна избираема подготовка (ИУЧ )</a:t>
                      </a:r>
                      <a:endParaRPr lang="bg-BG" sz="160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bg-BG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Български език и литература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bg-BG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Математика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8812" y="6235040"/>
            <a:ext cx="9602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Ученици със слаби оценки: - Ангел Калинов,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Бети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Славкова, Кръстинка Панайотова, Денислава Йорданова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4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4F03959F-09EC-4EA2-97F5-D12BE6E067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3046" y="2035883"/>
          <a:ext cx="11029071" cy="4047744"/>
        </p:xfrm>
        <a:graphic>
          <a:graphicData uri="http://schemas.openxmlformats.org/drawingml/2006/table">
            <a:tbl>
              <a:tblPr/>
              <a:tblGrid>
                <a:gridCol w="4135641"/>
                <a:gridCol w="6893430"/>
              </a:tblGrid>
              <a:tr h="885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Проведена допълнителна работа с изоставащи или напреднали ученици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Консултации по Български език и литература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Консултации по 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Участия в проект „ Подкрепа за приобщаващо образование“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проект по интереси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Проведена възпитателна дейност с класа – кл. ръководители и възпитатели- тържества, празници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Тържество за Васил Левски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Табло за Васил Левски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Изработване на мартеници и размяна с учениците от 3А и 1А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Изработване на картички за мама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Изработване на табло за първа пролет.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Изработване на картички за първа пролет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Отбелязване денят на водата с презентации и изработване на табло „Как да пестим водата“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Рисунка за Деня на Земята „Аз обичам нашата планета“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Участия в конкурс за най-хубаво цвете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Табло за 24 май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Посещение на театър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72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4F03959F-09EC-4EA2-97F5-D12BE6E067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A50090A-53ED-408F-9696-F9087325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0" y="1311275"/>
            <a:ext cx="89420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C0889626-D645-45C4-B63A-0A5DA48B0F01}"/>
              </a:ext>
            </a:extLst>
          </p:cNvPr>
          <p:cNvSpPr/>
          <p:nvPr/>
        </p:nvSpPr>
        <p:spPr>
          <a:xfrm>
            <a:off x="1977752" y="5491808"/>
            <a:ext cx="907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Отсъствия: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</a:rPr>
              <a:t>За класа                              Средно  на ученик</a:t>
            </a:r>
            <a:endParaRPr lang="bg-BG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2D45C83-2221-4391-AA13-2EC2F32EB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412" y="1195593"/>
            <a:ext cx="52951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xmlns="" id="{BF720969-1ED7-43A1-9D38-274EB8C9D023}"/>
              </a:ext>
            </a:extLst>
          </p:cNvPr>
          <p:cNvSpPr/>
          <p:nvPr/>
        </p:nvSpPr>
        <p:spPr>
          <a:xfrm>
            <a:off x="1111045" y="1549609"/>
            <a:ext cx="996990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дейността за учебната 2022/2023 г.  </a:t>
            </a:r>
            <a:r>
              <a:rPr lang="bg-BG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 клас</a:t>
            </a:r>
          </a:p>
          <a:p>
            <a:pPr lvl="0" algn="ctr">
              <a:lnSpc>
                <a:spcPct val="115000"/>
              </a:lnSpc>
            </a:pP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кл.р</a:t>
            </a:r>
            <a:r>
              <a:rPr lang="bg-BG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-л: </a:t>
            </a: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И.Николова</a:t>
            </a:r>
            <a:r>
              <a:rPr lang="bg-BG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учител ЦОУД ; </a:t>
            </a: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С.Дякова</a:t>
            </a:r>
            <a:endParaRPr lang="bg-BG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C51091B-323A-4CB4-88FD-AD66F37DB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3850647"/>
              </p:ext>
            </p:extLst>
          </p:nvPr>
        </p:nvGraphicFramePr>
        <p:xfrm>
          <a:off x="649284" y="2636999"/>
          <a:ext cx="11174784" cy="2870141"/>
        </p:xfrm>
        <a:graphic>
          <a:graphicData uri="http://schemas.openxmlformats.org/drawingml/2006/table">
            <a:tbl>
              <a:tblPr firstRow="1" firstCol="1" bandRow="1"/>
              <a:tblGrid>
                <a:gridCol w="5075070">
                  <a:extLst>
                    <a:ext uri="{9D8B030D-6E8A-4147-A177-3AD203B41FA5}">
                      <a16:colId xmlns:a16="http://schemas.microsoft.com/office/drawing/2014/main" xmlns="" val="2225066927"/>
                    </a:ext>
                  </a:extLst>
                </a:gridCol>
                <a:gridCol w="3069922">
                  <a:extLst>
                    <a:ext uri="{9D8B030D-6E8A-4147-A177-3AD203B41FA5}">
                      <a16:colId xmlns:a16="http://schemas.microsoft.com/office/drawing/2014/main" xmlns="" val="1588779331"/>
                    </a:ext>
                  </a:extLst>
                </a:gridCol>
                <a:gridCol w="3029792">
                  <a:extLst>
                    <a:ext uri="{9D8B030D-6E8A-4147-A177-3AD203B41FA5}">
                      <a16:colId xmlns:a16="http://schemas.microsoft.com/office/drawing/2014/main" xmlns="" val="2799940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 движение на учениците.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тях девойки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0359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началото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9153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време на срока: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20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напуснали доброволно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8449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преместени: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58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заминали за чужбина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0745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Всичко (по т. „а", т. „б" и „в):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452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Придошли: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88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Останали в края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8624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329037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A581CBAC-05AC-4406-A768-F6210026E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9807107"/>
              </p:ext>
            </p:extLst>
          </p:nvPr>
        </p:nvGraphicFramePr>
        <p:xfrm>
          <a:off x="1739151" y="5852895"/>
          <a:ext cx="8769965" cy="782766"/>
        </p:xfrm>
        <a:graphic>
          <a:graphicData uri="http://schemas.openxmlformats.org/drawingml/2006/table">
            <a:tbl>
              <a:tblPr firstRow="1" firstCol="1" bandRow="1"/>
              <a:tblGrid>
                <a:gridCol w="2608317">
                  <a:extLst>
                    <a:ext uri="{9D8B030D-6E8A-4147-A177-3AD203B41FA5}">
                      <a16:colId xmlns:a16="http://schemas.microsoft.com/office/drawing/2014/main" xmlns="" val="3715816641"/>
                    </a:ext>
                  </a:extLst>
                </a:gridCol>
                <a:gridCol w="2926104">
                  <a:extLst>
                    <a:ext uri="{9D8B030D-6E8A-4147-A177-3AD203B41FA5}">
                      <a16:colId xmlns:a16="http://schemas.microsoft.com/office/drawing/2014/main" xmlns="" val="1224764758"/>
                    </a:ext>
                  </a:extLst>
                </a:gridCol>
                <a:gridCol w="3235544">
                  <a:extLst>
                    <a:ext uri="{9D8B030D-6E8A-4147-A177-3AD203B41FA5}">
                      <a16:colId xmlns:a16="http://schemas.microsoft.com/office/drawing/2014/main" xmlns="" val="1633745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Неизвинени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1,16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154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Извинени: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22,68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3922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Общо: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596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23,84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468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40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60FBB8D6-0CFE-4D3F-B087-C7212367D7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7760FFA-1C05-4269-9730-5CAD940BA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5318038"/>
              </p:ext>
            </p:extLst>
          </p:nvPr>
        </p:nvGraphicFramePr>
        <p:xfrm>
          <a:off x="0" y="1689041"/>
          <a:ext cx="12192001" cy="4696594"/>
        </p:xfrm>
        <a:graphic>
          <a:graphicData uri="http://schemas.openxmlformats.org/drawingml/2006/table">
            <a:tbl>
              <a:tblPr firstRow="1" firstCol="1" bandRow="1"/>
              <a:tblGrid>
                <a:gridCol w="172057">
                  <a:extLst>
                    <a:ext uri="{9D8B030D-6E8A-4147-A177-3AD203B41FA5}">
                      <a16:colId xmlns:a16="http://schemas.microsoft.com/office/drawing/2014/main" xmlns="" val="1191012175"/>
                    </a:ext>
                  </a:extLst>
                </a:gridCol>
                <a:gridCol w="4235865">
                  <a:extLst>
                    <a:ext uri="{9D8B030D-6E8A-4147-A177-3AD203B41FA5}">
                      <a16:colId xmlns:a16="http://schemas.microsoft.com/office/drawing/2014/main" xmlns="" val="1306546219"/>
                    </a:ext>
                  </a:extLst>
                </a:gridCol>
                <a:gridCol w="906425">
                  <a:extLst>
                    <a:ext uri="{9D8B030D-6E8A-4147-A177-3AD203B41FA5}">
                      <a16:colId xmlns:a16="http://schemas.microsoft.com/office/drawing/2014/main" xmlns="" val="1273457130"/>
                    </a:ext>
                  </a:extLst>
                </a:gridCol>
                <a:gridCol w="637856">
                  <a:extLst>
                    <a:ext uri="{9D8B030D-6E8A-4147-A177-3AD203B41FA5}">
                      <a16:colId xmlns:a16="http://schemas.microsoft.com/office/drawing/2014/main" xmlns="" val="3912866491"/>
                    </a:ext>
                  </a:extLst>
                </a:gridCol>
                <a:gridCol w="637856">
                  <a:extLst>
                    <a:ext uri="{9D8B030D-6E8A-4147-A177-3AD203B41FA5}">
                      <a16:colId xmlns:a16="http://schemas.microsoft.com/office/drawing/2014/main" xmlns="" val="1772831994"/>
                    </a:ext>
                  </a:extLst>
                </a:gridCol>
                <a:gridCol w="793403">
                  <a:extLst>
                    <a:ext uri="{9D8B030D-6E8A-4147-A177-3AD203B41FA5}">
                      <a16:colId xmlns:a16="http://schemas.microsoft.com/office/drawing/2014/main" xmlns="" val="877935612"/>
                    </a:ext>
                  </a:extLst>
                </a:gridCol>
                <a:gridCol w="793403">
                  <a:extLst>
                    <a:ext uri="{9D8B030D-6E8A-4147-A177-3AD203B41FA5}">
                      <a16:colId xmlns:a16="http://schemas.microsoft.com/office/drawing/2014/main" xmlns="" val="1667447225"/>
                    </a:ext>
                  </a:extLst>
                </a:gridCol>
                <a:gridCol w="625546">
                  <a:extLst>
                    <a:ext uri="{9D8B030D-6E8A-4147-A177-3AD203B41FA5}">
                      <a16:colId xmlns:a16="http://schemas.microsoft.com/office/drawing/2014/main" xmlns="" val="1641937993"/>
                    </a:ext>
                  </a:extLst>
                </a:gridCol>
                <a:gridCol w="1014975">
                  <a:extLst>
                    <a:ext uri="{9D8B030D-6E8A-4147-A177-3AD203B41FA5}">
                      <a16:colId xmlns:a16="http://schemas.microsoft.com/office/drawing/2014/main" xmlns="" val="302299540"/>
                    </a:ext>
                  </a:extLst>
                </a:gridCol>
                <a:gridCol w="748642">
                  <a:extLst>
                    <a:ext uri="{9D8B030D-6E8A-4147-A177-3AD203B41FA5}">
                      <a16:colId xmlns:a16="http://schemas.microsoft.com/office/drawing/2014/main" xmlns="" val="3039924495"/>
                    </a:ext>
                  </a:extLst>
                </a:gridCol>
                <a:gridCol w="870618">
                  <a:extLst>
                    <a:ext uri="{9D8B030D-6E8A-4147-A177-3AD203B41FA5}">
                      <a16:colId xmlns:a16="http://schemas.microsoft.com/office/drawing/2014/main" xmlns="" val="3622285268"/>
                    </a:ext>
                  </a:extLst>
                </a:gridCol>
                <a:gridCol w="755355">
                  <a:extLst>
                    <a:ext uri="{9D8B030D-6E8A-4147-A177-3AD203B41FA5}">
                      <a16:colId xmlns:a16="http://schemas.microsoft.com/office/drawing/2014/main" xmlns="" val="57065762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 предмети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ученици със следните оценки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не-изпитани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отлични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Среден успех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49471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мн. 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419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Задължителна подготовка (ЗП)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2414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4.59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443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Английски език I ЧЕ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2691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1540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Компютърно моделиране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755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Човекът и обществото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4.59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6464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Човекът и природата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5135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Музика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0508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Физическо възпитание и 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5.59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4753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Изобразително изкуство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373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Технологии и предприемачество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5527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Задължителна избираема подготовка (ИУЧ 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165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3214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6826283"/>
                  </a:ext>
                </a:extLst>
              </a:tr>
            </a:tbl>
          </a:graphicData>
        </a:graphic>
      </p:graphicFrame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2A0ED22-6ABC-4EDE-9B6C-85D38A8DA559}"/>
              </a:ext>
            </a:extLst>
          </p:cNvPr>
          <p:cNvSpPr/>
          <p:nvPr/>
        </p:nvSpPr>
        <p:spPr>
          <a:xfrm>
            <a:off x="8106410" y="6384692"/>
            <a:ext cx="3751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Среден успех за класа : Мн. добър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4.77</a:t>
            </a:r>
            <a:endParaRPr lang="bg-BG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9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8F7F2183-EFF5-4AC4-817E-B7B1153C8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5504"/>
          <a:stretch/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09C06722-9D2D-43DB-9669-ADC2D473206D}"/>
              </a:ext>
            </a:extLst>
          </p:cNvPr>
          <p:cNvSpPr/>
          <p:nvPr/>
        </p:nvSpPr>
        <p:spPr>
          <a:xfrm>
            <a:off x="4120908" y="-5127"/>
            <a:ext cx="395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 НВО-БЕЛ и Математика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47F1AF58-BF3D-4016-B4C3-318138C84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9020058"/>
              </p:ext>
            </p:extLst>
          </p:nvPr>
        </p:nvGraphicFramePr>
        <p:xfrm>
          <a:off x="773722" y="381343"/>
          <a:ext cx="10944666" cy="6110176"/>
        </p:xfrm>
        <a:graphic>
          <a:graphicData uri="http://schemas.openxmlformats.org/drawingml/2006/table">
            <a:tbl>
              <a:tblPr firstRow="1" firstCol="1" bandRow="1"/>
              <a:tblGrid>
                <a:gridCol w="3480544">
                  <a:extLst>
                    <a:ext uri="{9D8B030D-6E8A-4147-A177-3AD203B41FA5}">
                      <a16:colId xmlns:a16="http://schemas.microsoft.com/office/drawing/2014/main" xmlns="" val="1154365205"/>
                    </a:ext>
                  </a:extLst>
                </a:gridCol>
                <a:gridCol w="2200841">
                  <a:extLst>
                    <a:ext uri="{9D8B030D-6E8A-4147-A177-3AD203B41FA5}">
                      <a16:colId xmlns:a16="http://schemas.microsoft.com/office/drawing/2014/main" xmlns="" val="1513507013"/>
                    </a:ext>
                  </a:extLst>
                </a:gridCol>
                <a:gridCol w="1810370">
                  <a:extLst>
                    <a:ext uri="{9D8B030D-6E8A-4147-A177-3AD203B41FA5}">
                      <a16:colId xmlns:a16="http://schemas.microsoft.com/office/drawing/2014/main" xmlns="" val="598076617"/>
                    </a:ext>
                  </a:extLst>
                </a:gridCol>
                <a:gridCol w="1837778">
                  <a:extLst>
                    <a:ext uri="{9D8B030D-6E8A-4147-A177-3AD203B41FA5}">
                      <a16:colId xmlns:a16="http://schemas.microsoft.com/office/drawing/2014/main" xmlns="" val="190580798"/>
                    </a:ext>
                  </a:extLst>
                </a:gridCol>
                <a:gridCol w="1615133">
                  <a:extLst>
                    <a:ext uri="{9D8B030D-6E8A-4147-A177-3AD203B41FA5}">
                      <a16:colId xmlns:a16="http://schemas.microsoft.com/office/drawing/2014/main" xmlns="" val="967251034"/>
                    </a:ext>
                  </a:extLst>
                </a:gridCol>
              </a:tblGrid>
              <a:tr h="1790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НВО  БЕЛ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НВО       Математика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695827"/>
                  </a:ext>
                </a:extLst>
              </a:tr>
              <a:tr h="16996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          Име на ученика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точки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точки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4778872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Азел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З. Молла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51.50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6093652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Ани М. Топалова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405580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Ани Я. Христова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59.50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2133987"/>
                  </a:ext>
                </a:extLst>
              </a:tr>
              <a:tr h="2907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Анка В. Тодорова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745087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Арзу А. Димитрова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0185229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Барие М. Юсеин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2343166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Георги Г. Камбуров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5404707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Гюлка С. Кръстева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1676236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Даниела С. Янкова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7333572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Елица А. Златанова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4807505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Жулиета П. Топалова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9267828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Здравко А. Топалов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6416563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Зоя А. Чернева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2582084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Иван В. Стефанов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163378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Кристиян К. Куртев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63.50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479776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Марио Ч. Попов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149521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Мариян Ж. Димитров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1101012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Мелиса Д. Аладжова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1369632"/>
                  </a:ext>
                </a:extLst>
              </a:tr>
              <a:tr h="1790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Радко М. </a:t>
                      </a:r>
                      <a:r>
                        <a:rPr lang="bg-BG" sz="1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Кукорков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4347473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Христо М. Михов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2539213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Цвета Г. Помакова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17.50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890820"/>
                  </a:ext>
                </a:extLst>
              </a:tr>
              <a:tr h="1820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Ангел Н. Чернев</a:t>
                      </a:r>
                      <a:endParaRPr lang="bg-BG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5"/>
                        </a:spcAft>
                        <a:tabLst>
                          <a:tab pos="6884670" algn="r"/>
                        </a:tabLs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5325" marR="65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7916334"/>
                  </a:ext>
                </a:extLst>
              </a:tr>
            </a:tbl>
          </a:graphicData>
        </a:graphic>
      </p:graphicFrame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xmlns="" id="{9183A0C3-96B1-4F15-961A-CBE3A1AD9A0F}"/>
              </a:ext>
            </a:extLst>
          </p:cNvPr>
          <p:cNvSpPr/>
          <p:nvPr/>
        </p:nvSpPr>
        <p:spPr>
          <a:xfrm>
            <a:off x="870774" y="6514444"/>
            <a:ext cx="11072697" cy="343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5"/>
              </a:spcAft>
              <a:tabLst>
                <a:tab pos="6884670" algn="r"/>
              </a:tabLst>
            </a:pP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Емил В. Атанасов (СОП) и  Иван К. Куртев (СОП) не са се явявали на  НВО</a:t>
            </a:r>
          </a:p>
        </p:txBody>
      </p:sp>
    </p:spTree>
    <p:extLst>
      <p:ext uri="{BB962C8B-B14F-4D97-AF65-F5344CB8AC3E}">
        <p14:creationId xmlns:p14="http://schemas.microsoft.com/office/powerpoint/2010/main" xmlns="" val="15873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CC0C7321-8D4E-4AF1-8EC0-DCB641F44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xmlns="" id="{C95587CE-A1CD-4985-8D4E-BB1E10D82E7E}"/>
              </a:ext>
            </a:extLst>
          </p:cNvPr>
          <p:cNvSpPr/>
          <p:nvPr/>
        </p:nvSpPr>
        <p:spPr>
          <a:xfrm>
            <a:off x="562139" y="1670181"/>
            <a:ext cx="11067717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дейността за учебната 2022/2023 г.  в  І а клас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3200" b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bg-BG" sz="32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л.</a:t>
            </a:r>
            <a:r>
              <a:rPr lang="bg-BG" sz="3200" b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р-л:К.Мирчева</a:t>
            </a:r>
            <a:r>
              <a:rPr lang="bg-BG" sz="32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учител </a:t>
            </a:r>
            <a:r>
              <a:rPr lang="bg-BG" sz="3200" b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ЦОУД:З.Стоева</a:t>
            </a:r>
            <a:endParaRPr lang="bg-BG" sz="32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7CF35FF1-EF30-4277-8A7F-64F8D31A0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4582874"/>
              </p:ext>
            </p:extLst>
          </p:nvPr>
        </p:nvGraphicFramePr>
        <p:xfrm>
          <a:off x="1493112" y="2877973"/>
          <a:ext cx="9121367" cy="2542433"/>
        </p:xfrm>
        <a:graphic>
          <a:graphicData uri="http://schemas.openxmlformats.org/drawingml/2006/table">
            <a:tbl>
              <a:tblPr firstRow="1" firstCol="1" bandRow="1"/>
              <a:tblGrid>
                <a:gridCol w="4319232">
                  <a:extLst>
                    <a:ext uri="{9D8B030D-6E8A-4147-A177-3AD203B41FA5}">
                      <a16:colId xmlns:a16="http://schemas.microsoft.com/office/drawing/2014/main" xmlns="" val="1154777453"/>
                    </a:ext>
                  </a:extLst>
                </a:gridCol>
                <a:gridCol w="2000183">
                  <a:extLst>
                    <a:ext uri="{9D8B030D-6E8A-4147-A177-3AD203B41FA5}">
                      <a16:colId xmlns:a16="http://schemas.microsoft.com/office/drawing/2014/main" xmlns="" val="2758745537"/>
                    </a:ext>
                  </a:extLst>
                </a:gridCol>
                <a:gridCol w="2801952">
                  <a:extLst>
                    <a:ext uri="{9D8B030D-6E8A-4147-A177-3AD203B41FA5}">
                      <a16:colId xmlns:a16="http://schemas.microsoft.com/office/drawing/2014/main" xmlns="" val="772369409"/>
                    </a:ext>
                  </a:extLst>
                </a:gridCol>
              </a:tblGrid>
              <a:tr h="299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I. Брой и движение на учениците.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от тях девойки  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8942328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 началото на срока: 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1806290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По време на годината: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7705739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а) напуснали доброволно 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6209590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б) преместени: 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297611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в) заминали за чужбина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6433027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Всичко (по т. „а", т. „б" и „в): 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6018667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Придошли: 	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9860737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Останали в края на срока: 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679778"/>
                  </a:ext>
                </a:extLst>
              </a:tr>
            </a:tbl>
          </a:graphicData>
        </a:graphic>
      </p:graphicFrame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xmlns="" id="{2D8484B5-8A2B-4EE0-B564-0162E1A46661}"/>
              </a:ext>
            </a:extLst>
          </p:cNvPr>
          <p:cNvSpPr/>
          <p:nvPr/>
        </p:nvSpPr>
        <p:spPr>
          <a:xfrm>
            <a:off x="5242068" y="5752443"/>
            <a:ext cx="1161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За класа</a:t>
            </a:r>
            <a:endParaRPr lang="bg-BG" dirty="0"/>
          </a:p>
        </p:txBody>
      </p: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xmlns="" id="{19DD9581-8F47-4D06-850E-1C73674516F4}"/>
              </a:ext>
            </a:extLst>
          </p:cNvPr>
          <p:cNvSpPr/>
          <p:nvPr/>
        </p:nvSpPr>
        <p:spPr>
          <a:xfrm>
            <a:off x="7789398" y="5744186"/>
            <a:ext cx="3702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Средно на ученик</a:t>
            </a:r>
            <a:endParaRPr lang="bg-BG" dirty="0"/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xmlns="" id="{B292E921-E5F0-4CDC-A40D-BAFE7D6BDE67}"/>
              </a:ext>
            </a:extLst>
          </p:cNvPr>
          <p:cNvSpPr/>
          <p:nvPr/>
        </p:nvSpPr>
        <p:spPr>
          <a:xfrm>
            <a:off x="2704841" y="5824450"/>
            <a:ext cx="143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Отсъствия</a:t>
            </a:r>
            <a:endParaRPr lang="bg-BG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4489ACB2-6218-4BA1-B7F6-B22D97C6A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7474823"/>
              </p:ext>
            </p:extLst>
          </p:nvPr>
        </p:nvGraphicFramePr>
        <p:xfrm>
          <a:off x="1535315" y="6093214"/>
          <a:ext cx="8755457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3070875">
                  <a:extLst>
                    <a:ext uri="{9D8B030D-6E8A-4147-A177-3AD203B41FA5}">
                      <a16:colId xmlns:a16="http://schemas.microsoft.com/office/drawing/2014/main" xmlns="" val="81680739"/>
                    </a:ext>
                  </a:extLst>
                </a:gridCol>
                <a:gridCol w="2454391">
                  <a:extLst>
                    <a:ext uri="{9D8B030D-6E8A-4147-A177-3AD203B41FA5}">
                      <a16:colId xmlns:a16="http://schemas.microsoft.com/office/drawing/2014/main" xmlns="" val="688988933"/>
                    </a:ext>
                  </a:extLst>
                </a:gridCol>
                <a:gridCol w="3230191">
                  <a:extLst>
                    <a:ext uri="{9D8B030D-6E8A-4147-A177-3AD203B41FA5}">
                      <a16:colId xmlns:a16="http://schemas.microsoft.com/office/drawing/2014/main" xmlns="" val="3056535569"/>
                    </a:ext>
                  </a:extLst>
                </a:gridCol>
              </a:tblGrid>
              <a:tr h="9739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Неизвинени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549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Извинени: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877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Общо: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60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80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264CF73C-2A39-4659-BA73-6601064E14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74A5D713-4EBD-42B9-A717-D49DE5EA67F8}"/>
              </a:ext>
            </a:extLst>
          </p:cNvPr>
          <p:cNvSpPr/>
          <p:nvPr/>
        </p:nvSpPr>
        <p:spPr>
          <a:xfrm>
            <a:off x="534760" y="1817338"/>
            <a:ext cx="10550768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резултатите от НВО по БЕЛ и Математика  І</a:t>
            </a:r>
            <a:r>
              <a:rPr lang="en-US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клас</a:t>
            </a:r>
            <a:endParaRPr lang="bg-BG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0FD060C1-DBB1-4FD3-8DFD-F106EC93C202}"/>
              </a:ext>
            </a:extLst>
          </p:cNvPr>
          <p:cNvSpPr/>
          <p:nvPr/>
        </p:nvSpPr>
        <p:spPr>
          <a:xfrm>
            <a:off x="534760" y="2591936"/>
            <a:ext cx="116572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Среден успех  НВО БЕЛ: Добър 3:67</a:t>
            </a:r>
          </a:p>
          <a:p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Явили се на НВО БЕЛ-19 ученика </a:t>
            </a:r>
          </a:p>
          <a:p>
            <a:pPr lvl="0"/>
            <a:r>
              <a:rPr lang="bg-BG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Слаб- 5 ученика, </a:t>
            </a:r>
            <a:r>
              <a:rPr lang="bg-BG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Среден-2 ученика, Добър-10 ученика , Мн. добър -1 ученик </a:t>
            </a:r>
          </a:p>
          <a:p>
            <a:pPr lvl="0"/>
            <a:r>
              <a:rPr lang="bg-BG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Отличен-1 ученик</a:t>
            </a:r>
          </a:p>
          <a:p>
            <a:pPr lvl="0"/>
            <a:endParaRPr lang="bg-BG" sz="28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endParaRPr lang="bg-BG" sz="28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E437D4E6-41A7-49AE-A734-8C6AD6180952}"/>
              </a:ext>
            </a:extLst>
          </p:cNvPr>
          <p:cNvSpPr/>
          <p:nvPr/>
        </p:nvSpPr>
        <p:spPr>
          <a:xfrm>
            <a:off x="534760" y="4274850"/>
            <a:ext cx="1165724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g-BG" sz="3200" b="1" dirty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Среден успех  НВО Математика: Среден 3.47</a:t>
            </a:r>
          </a:p>
          <a:p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Явили се на НВО Математика-19 ученика </a:t>
            </a:r>
          </a:p>
          <a:p>
            <a:pPr lvl="0"/>
            <a:r>
              <a:rPr lang="bg-BG" sz="28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Слаб- 7 ученика, </a:t>
            </a:r>
            <a:r>
              <a:rPr lang="bg-BG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Среден-2 ученика, Добър-6 ученика , Мн. добър -4 ученика </a:t>
            </a:r>
          </a:p>
          <a:p>
            <a:pPr lvl="0"/>
            <a:r>
              <a:rPr lang="bg-BG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Отличен-няма</a:t>
            </a:r>
          </a:p>
          <a:p>
            <a:pPr lvl="0"/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E99B72EA-4F5A-46D9-A1BD-0425FC0702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6EDD46C-C404-4718-BB3E-19B4176EA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015030"/>
              </p:ext>
            </p:extLst>
          </p:nvPr>
        </p:nvGraphicFramePr>
        <p:xfrm>
          <a:off x="173501" y="1871926"/>
          <a:ext cx="11844997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4441594">
                  <a:extLst>
                    <a:ext uri="{9D8B030D-6E8A-4147-A177-3AD203B41FA5}">
                      <a16:colId xmlns:a16="http://schemas.microsoft.com/office/drawing/2014/main" xmlns="" val="3101060440"/>
                    </a:ext>
                  </a:extLst>
                </a:gridCol>
                <a:gridCol w="7403403">
                  <a:extLst>
                    <a:ext uri="{9D8B030D-6E8A-4147-A177-3AD203B41FA5}">
                      <a16:colId xmlns:a16="http://schemas.microsoft.com/office/drawing/2014/main" xmlns="" val="3077410143"/>
                    </a:ext>
                  </a:extLst>
                </a:gridCol>
              </a:tblGrid>
              <a:tr h="885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допълнителна работа с изоставащи или напреднали ученици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Допълнителна работа по БЕЛ и Математика с изоставащи ученици: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Анка Тодорова, Георги Камбуров, Даниела Янкова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Индивидуална работа  с  Емил Атанасов и Иван Куртев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Допълнителна работа по предмети с напреднали ученици  за подготовка за състезания на СБНУ,    “Знам и мога“, Олимпиада по математика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Ани Христова, Кристиян Куртев, Елица Златанова, Здравко Топалов, Мелиса Аладжова,  Мариян Димитров, Жулиета Топалова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915867"/>
                  </a:ext>
                </a:extLst>
              </a:tr>
              <a:tr h="1885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възпитателна дейност с класа – кл. ръководители и възпитатели- тържества, празници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Участия:- в празника по случай 15 септември- Откриване на учебната година  - участие в рецитала за 1 ноември  Ден на народните будители-изработване на сурвачки и предмети за Коледния благотворителен базар-участие в конкурс – рецитал “Родна реч“ НЧ “ Паисий Хилендарски „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гр.Бургас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-посещение на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Посетителски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център „Поморийско езеро“-Ден на спорта-1 март -Баба Марта  Поздрав към децата в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ЦДГ“Веселушко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“- участие на група ученици в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празник“Лазарки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“-еднодневна екскурзия до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гр.Котел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гр.Жеравна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-Празник за завършване на 4 клас „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Ура,ваканция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997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44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695A37B0-DA93-456D-A504-BEC2C9A5B3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xmlns="" id="{E7FED75B-8F7C-486F-8AAC-A51129BB30E7}"/>
              </a:ext>
            </a:extLst>
          </p:cNvPr>
          <p:cNvSpPr/>
          <p:nvPr/>
        </p:nvSpPr>
        <p:spPr>
          <a:xfrm>
            <a:off x="0" y="1516233"/>
            <a:ext cx="12618720" cy="209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резултатите по английски език </a:t>
            </a:r>
            <a:r>
              <a:rPr lang="bg-BG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2-4 клас  за </a:t>
            </a:r>
            <a:endParaRPr lang="bg-BG" sz="3200" b="1" dirty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учебната    2022/2023 г.  </a:t>
            </a:r>
          </a:p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  Английски език : </a:t>
            </a:r>
            <a:r>
              <a:rPr lang="bg-BG" sz="3200" b="1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Й.Дюлгерова</a:t>
            </a:r>
            <a:endParaRPr lang="bg-BG" sz="3200" b="1" dirty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0425B0B4-485D-4347-993E-65E62F66D851}"/>
              </a:ext>
            </a:extLst>
          </p:cNvPr>
          <p:cNvSpPr/>
          <p:nvPr/>
        </p:nvSpPr>
        <p:spPr>
          <a:xfrm>
            <a:off x="549774" y="3283904"/>
            <a:ext cx="11302181" cy="412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 учебната 2022/2023 г ученици от начален етап участваха в състезанието  на  СБНУ-Аз общувам с Европа.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Резултатите от състезанието</a:t>
            </a:r>
            <a:r>
              <a:rPr lang="bg-B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участваха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Анна Чолакова-49 т.      и   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-45 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3а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-Боян Баев-46 т.    Дария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Токалиева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- 48 т.      Иван Янев-36 т. и   Катрина Димитрова-50 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 от изходно ниво  в 4 клас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Изпитани 22 </a:t>
            </a:r>
            <a:r>
              <a:rPr lang="bg-B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ученика,от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тях: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Отличен:  4 ученика        </a:t>
            </a:r>
            <a:r>
              <a:rPr lang="bg-B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Мн.добър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3 ученика      Добър: 6 ученика      Среден: 5 ученика        Слаб: 4 ученика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Среден успех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bg-BG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Среден 3: 91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6058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E7475E97-11E0-4694-A042-BB3439D986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8C0BFED2-39CC-4043-890C-5C77583B56DD}"/>
              </a:ext>
            </a:extLst>
          </p:cNvPr>
          <p:cNvSpPr/>
          <p:nvPr/>
        </p:nvSpPr>
        <p:spPr>
          <a:xfrm>
            <a:off x="4410099" y="2636174"/>
            <a:ext cx="7463034" cy="24929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БЛАГОДАРЯ </a:t>
            </a:r>
          </a:p>
          <a:p>
            <a:pPr algn="ctr"/>
            <a:r>
              <a:rPr lang="bg-BG" sz="3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 ВНИМАНИЕТО!</a:t>
            </a:r>
          </a:p>
          <a:p>
            <a:pPr algn="ctr"/>
            <a:endParaRPr lang="bg-BG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bg-BG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Керка Мирчева -председател на</a:t>
            </a:r>
          </a:p>
          <a:p>
            <a:pPr algn="ctr"/>
            <a:r>
              <a:rPr lang="bg-BG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МО на началните учители </a:t>
            </a:r>
            <a:endParaRPr lang="bg-BG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27BB18BC-7E58-480F-937F-6AC7D76AA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205"/>
          <a:stretch/>
        </p:blipFill>
        <p:spPr>
          <a:xfrm>
            <a:off x="0" y="18395"/>
            <a:ext cx="12192000" cy="6839604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04C7601-AE1E-4E0E-A112-1A106E1C2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625933"/>
              </p:ext>
            </p:extLst>
          </p:nvPr>
        </p:nvGraphicFramePr>
        <p:xfrm>
          <a:off x="376050" y="1617600"/>
          <a:ext cx="11523786" cy="4883451"/>
        </p:xfrm>
        <a:graphic>
          <a:graphicData uri="http://schemas.openxmlformats.org/drawingml/2006/table">
            <a:tbl>
              <a:tblPr firstRow="1" firstCol="1" bandRow="1"/>
              <a:tblGrid>
                <a:gridCol w="3222615">
                  <a:extLst>
                    <a:ext uri="{9D8B030D-6E8A-4147-A177-3AD203B41FA5}">
                      <a16:colId xmlns:a16="http://schemas.microsoft.com/office/drawing/2014/main" xmlns="" val="2174570645"/>
                    </a:ext>
                  </a:extLst>
                </a:gridCol>
                <a:gridCol w="1551212">
                  <a:extLst>
                    <a:ext uri="{9D8B030D-6E8A-4147-A177-3AD203B41FA5}">
                      <a16:colId xmlns:a16="http://schemas.microsoft.com/office/drawing/2014/main" xmlns="" val="3241876497"/>
                    </a:ext>
                  </a:extLst>
                </a:gridCol>
                <a:gridCol w="657352">
                  <a:extLst>
                    <a:ext uri="{9D8B030D-6E8A-4147-A177-3AD203B41FA5}">
                      <a16:colId xmlns:a16="http://schemas.microsoft.com/office/drawing/2014/main" xmlns="" val="2433184811"/>
                    </a:ext>
                  </a:extLst>
                </a:gridCol>
                <a:gridCol w="867508">
                  <a:extLst>
                    <a:ext uri="{9D8B030D-6E8A-4147-A177-3AD203B41FA5}">
                      <a16:colId xmlns:a16="http://schemas.microsoft.com/office/drawing/2014/main" xmlns="" val="2878422135"/>
                    </a:ext>
                  </a:extLst>
                </a:gridCol>
                <a:gridCol w="867507">
                  <a:extLst>
                    <a:ext uri="{9D8B030D-6E8A-4147-A177-3AD203B41FA5}">
                      <a16:colId xmlns:a16="http://schemas.microsoft.com/office/drawing/2014/main" xmlns="" val="213806729"/>
                    </a:ext>
                  </a:extLst>
                </a:gridCol>
                <a:gridCol w="1032588">
                  <a:extLst>
                    <a:ext uri="{9D8B030D-6E8A-4147-A177-3AD203B41FA5}">
                      <a16:colId xmlns:a16="http://schemas.microsoft.com/office/drawing/2014/main" xmlns="" val="371156451"/>
                    </a:ext>
                  </a:extLst>
                </a:gridCol>
                <a:gridCol w="1004619">
                  <a:extLst>
                    <a:ext uri="{9D8B030D-6E8A-4147-A177-3AD203B41FA5}">
                      <a16:colId xmlns:a16="http://schemas.microsoft.com/office/drawing/2014/main" xmlns="" val="3457083531"/>
                    </a:ext>
                  </a:extLst>
                </a:gridCol>
                <a:gridCol w="1253409">
                  <a:extLst>
                    <a:ext uri="{9D8B030D-6E8A-4147-A177-3AD203B41FA5}">
                      <a16:colId xmlns:a16="http://schemas.microsoft.com/office/drawing/2014/main" xmlns="" val="3079495165"/>
                    </a:ext>
                  </a:extLst>
                </a:gridCol>
                <a:gridCol w="1066976">
                  <a:extLst>
                    <a:ext uri="{9D8B030D-6E8A-4147-A177-3AD203B41FA5}">
                      <a16:colId xmlns:a16="http://schemas.microsoft.com/office/drawing/2014/main" xmlns="" val="2934061849"/>
                    </a:ext>
                  </a:extLst>
                </a:gridCol>
              </a:tblGrid>
              <a:tr h="1976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    предмети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ученици със следните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Ученици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със СОП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0170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indent="-90170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Среден успех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710710"/>
                  </a:ext>
                </a:extLst>
              </a:tr>
              <a:tr h="19753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Мн. 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389648"/>
                  </a:ext>
                </a:extLst>
              </a:tr>
              <a:tr h="319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Задължителна подготовка (ЗП)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0079192"/>
                  </a:ext>
                </a:extLst>
              </a:tr>
              <a:tr h="322203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/ 2 СОП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4845712"/>
                  </a:ext>
                </a:extLst>
              </a:tr>
              <a:tr h="322203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/ 2 СОП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6806390"/>
                  </a:ext>
                </a:extLst>
              </a:tr>
              <a:tr h="322203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Родинознание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7391095"/>
                  </a:ext>
                </a:extLst>
              </a:tr>
              <a:tr h="322203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Музика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666975"/>
                  </a:ext>
                </a:extLst>
              </a:tr>
              <a:tr h="322203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Изобразително изкуство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9340114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Технологии и предприемачество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7616886"/>
                  </a:ext>
                </a:extLst>
              </a:tr>
              <a:tr h="322203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Физическо възпитание и 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2940717"/>
                  </a:ext>
                </a:extLst>
              </a:tr>
              <a:tr h="572806">
                <a:tc>
                  <a:txBody>
                    <a:bodyPr/>
                    <a:lstStyle/>
                    <a:p>
                      <a:pPr marL="76200" indent="-7620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Задължителна избираема подготовка (ИУЧ 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5750583"/>
                  </a:ext>
                </a:extLst>
              </a:tr>
              <a:tr h="499488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/ 2 СОП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 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0758757"/>
                  </a:ext>
                </a:extLst>
              </a:tr>
              <a:tr h="322203"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/ 2 СОП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 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9329894"/>
                  </a:ext>
                </a:extLst>
              </a:tr>
            </a:tbl>
          </a:graphicData>
        </a:graphic>
      </p:graphicFrame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C41B36BC-55E2-461B-96BE-B8EE74F0A304}"/>
              </a:ext>
            </a:extLst>
          </p:cNvPr>
          <p:cNvSpPr/>
          <p:nvPr/>
        </p:nvSpPr>
        <p:spPr>
          <a:xfrm>
            <a:off x="7866960" y="6501051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Среден успех за класа : Много добър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xmlns="" val="11521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26D5BEDB-B5EA-43D6-86FA-091C66F4DB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3C19ABB-232F-4CD3-B7CF-626767550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055471"/>
              </p:ext>
            </p:extLst>
          </p:nvPr>
        </p:nvGraphicFramePr>
        <p:xfrm>
          <a:off x="398069" y="1871245"/>
          <a:ext cx="11395862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2971345">
                  <a:extLst>
                    <a:ext uri="{9D8B030D-6E8A-4147-A177-3AD203B41FA5}">
                      <a16:colId xmlns:a16="http://schemas.microsoft.com/office/drawing/2014/main" xmlns="" val="2852642934"/>
                    </a:ext>
                  </a:extLst>
                </a:gridCol>
                <a:gridCol w="8424517">
                  <a:extLst>
                    <a:ext uri="{9D8B030D-6E8A-4147-A177-3AD203B41FA5}">
                      <a16:colId xmlns:a16="http://schemas.microsoft.com/office/drawing/2014/main" xmlns="" val="847841501"/>
                    </a:ext>
                  </a:extLst>
                </a:gridCol>
              </a:tblGrid>
              <a:tr h="864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допълнителна работа с изоставащи или напреднали ученици</a:t>
                      </a: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Албена,Хазал.Недялка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Димитър Цонев бяха на Обща подкрепа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Консултации с изоставащи ученици.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Допълнителни часове  с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Дамир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,съгласно </a:t>
                      </a:r>
                      <a:r>
                        <a:rPr lang="bg-BG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Наредба № 3 на МОН и Наредба № 6 на МОН за проведени часове по БЕЛ за малолетни лица потърсили и получили международна закрила</a:t>
                      </a:r>
                    </a:p>
                  </a:txBody>
                  <a:tcPr marL="66943" marR="66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4872090"/>
                  </a:ext>
                </a:extLst>
              </a:tr>
              <a:tr h="3187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възпитателна дейност с класа – кл. ръководители и възпитатели- тържества, празници </a:t>
                      </a:r>
                    </a:p>
                  </a:txBody>
                  <a:tcPr marL="66943" marR="669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Европейския ден на спорта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Наблюдение на птиците в </a:t>
                      </a:r>
                      <a:r>
                        <a:rPr lang="bg-BG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Посетителски</a:t>
                      </a:r>
                      <a:r>
                        <a:rPr lang="bg-BG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център "Поморийско </a:t>
                      </a:r>
                      <a:r>
                        <a:rPr lang="bg-BG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езеро„.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рецитала за Деня на народните будители. Посещение на манастир “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Св.Георги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„за Деня на християнското семейство Посещение на Пътен полицай в 1 клас ,с цел запознаване с правилата по БДП 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Оцветяване на книжката на г-жа </a:t>
                      </a:r>
                      <a:r>
                        <a:rPr lang="bg-BG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В.Георгиева-Анхиало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Тържество с родителите 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“Коледна бъркотия“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Коледните базари. Наблюдение на Ритуала на Богоявление-6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януари.Отбелязване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Деняна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розовата фланелка. Участие в рецитал за </a:t>
                      </a: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Левски.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състезанията на СБНУ-2 златни и 1 сребърен медал. Празник на буквите-Вече сме грамотни. Участие в Конкурс за рисунка-“Шарен ден“ към Център  за млади таланти-Бургас, Конкурс „Аз съм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българче“,за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рецитиране на патриотично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стихотворение.Участие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Парада за 6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май.Участие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3-ти национален конкурс за рисунка „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Мечта“.Отбелязване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 юни-Ден на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детето.Официално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закриване на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година на 2 юни пред гостите по програма „Иновации в действие. Съвместни дейности с Ресурсна група в различни </a:t>
                      </a:r>
                      <a:r>
                        <a:rPr lang="bg-BG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конкурси.Изработване</a:t>
                      </a: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постери и табла.</a:t>
                      </a:r>
                    </a:p>
                  </a:txBody>
                  <a:tcPr marL="66943" marR="66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390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34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FF872C5F-1B74-4BBF-B174-A2D20B79AB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xmlns="" id="{72DBCE61-E8BD-473C-B892-39726A47EF9D}"/>
              </a:ext>
            </a:extLst>
          </p:cNvPr>
          <p:cNvSpPr/>
          <p:nvPr/>
        </p:nvSpPr>
        <p:spPr>
          <a:xfrm>
            <a:off x="2164080" y="5668392"/>
            <a:ext cx="1261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Отсъствия: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xmlns="" id="{A6A8E08E-B903-42E8-BDD7-93BADA355A81}"/>
              </a:ext>
            </a:extLst>
          </p:cNvPr>
          <p:cNvSpPr/>
          <p:nvPr/>
        </p:nvSpPr>
        <p:spPr>
          <a:xfrm>
            <a:off x="5348945" y="5668392"/>
            <a:ext cx="4386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 класа                  Средно на ученик: 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CA33260A-14C8-4E78-8233-A947C137A8B3}"/>
              </a:ext>
            </a:extLst>
          </p:cNvPr>
          <p:cNvSpPr/>
          <p:nvPr/>
        </p:nvSpPr>
        <p:spPr>
          <a:xfrm>
            <a:off x="637022" y="1647153"/>
            <a:ext cx="1040611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дейността за  учебната 2022/2023 г.  </a:t>
            </a:r>
            <a:r>
              <a:rPr lang="bg-BG" sz="32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  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клас</a:t>
            </a:r>
          </a:p>
          <a:p>
            <a:pPr lvl="0" algn="ctr">
              <a:lnSpc>
                <a:spcPct val="115000"/>
              </a:lnSpc>
            </a:pP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кл.р-л:К.Николова</a:t>
            </a:r>
            <a:r>
              <a:rPr lang="bg-BG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учител ЦОУД: </a:t>
            </a: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Н.Бакалбашиева</a:t>
            </a:r>
            <a:endParaRPr lang="bg-BG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A24FC67-67A1-467F-A6D8-E60F5E124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7292387"/>
              </p:ext>
            </p:extLst>
          </p:nvPr>
        </p:nvGraphicFramePr>
        <p:xfrm>
          <a:off x="1148862" y="2853637"/>
          <a:ext cx="9594167" cy="2651760"/>
        </p:xfrm>
        <a:graphic>
          <a:graphicData uri="http://schemas.openxmlformats.org/drawingml/2006/table">
            <a:tbl>
              <a:tblPr firstRow="1" firstCol="1" bandRow="1"/>
              <a:tblGrid>
                <a:gridCol w="4357227">
                  <a:extLst>
                    <a:ext uri="{9D8B030D-6E8A-4147-A177-3AD203B41FA5}">
                      <a16:colId xmlns:a16="http://schemas.microsoft.com/office/drawing/2014/main" xmlns="" val="1737707927"/>
                    </a:ext>
                  </a:extLst>
                </a:gridCol>
                <a:gridCol w="2635697">
                  <a:extLst>
                    <a:ext uri="{9D8B030D-6E8A-4147-A177-3AD203B41FA5}">
                      <a16:colId xmlns:a16="http://schemas.microsoft.com/office/drawing/2014/main" xmlns="" val="3908307781"/>
                    </a:ext>
                  </a:extLst>
                </a:gridCol>
                <a:gridCol w="2601243">
                  <a:extLst>
                    <a:ext uri="{9D8B030D-6E8A-4147-A177-3AD203B41FA5}">
                      <a16:colId xmlns:a16="http://schemas.microsoft.com/office/drawing/2014/main" xmlns="" val="4098727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 движение на учениците.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тях девойки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2109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началото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287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време на срока: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0767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напуснали доброволно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2587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преместени: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6582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заминали за чужбина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028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Всичко (по т. „а", т. „б" и „в):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5324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Придошли: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1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Останали в края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452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040166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D7821EB-FDF1-4945-9D17-FB7D9D23D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8886534"/>
              </p:ext>
            </p:extLst>
          </p:nvPr>
        </p:nvGraphicFramePr>
        <p:xfrm>
          <a:off x="1367727" y="6006946"/>
          <a:ext cx="8368134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935026">
                  <a:extLst>
                    <a:ext uri="{9D8B030D-6E8A-4147-A177-3AD203B41FA5}">
                      <a16:colId xmlns:a16="http://schemas.microsoft.com/office/drawing/2014/main" xmlns="" val="3539864588"/>
                    </a:ext>
                  </a:extLst>
                </a:gridCol>
                <a:gridCol w="2345814">
                  <a:extLst>
                    <a:ext uri="{9D8B030D-6E8A-4147-A177-3AD203B41FA5}">
                      <a16:colId xmlns:a16="http://schemas.microsoft.com/office/drawing/2014/main" xmlns="" val="910842173"/>
                    </a:ext>
                  </a:extLst>
                </a:gridCol>
                <a:gridCol w="3087294">
                  <a:extLst>
                    <a:ext uri="{9D8B030D-6E8A-4147-A177-3AD203B41FA5}">
                      <a16:colId xmlns:a16="http://schemas.microsoft.com/office/drawing/2014/main" xmlns="" val="2174205422"/>
                    </a:ext>
                  </a:extLst>
                </a:gridCol>
              </a:tblGrid>
              <a:tr h="23603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Неизвинени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7903538"/>
                  </a:ext>
                </a:extLst>
              </a:tr>
              <a:tr h="23603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Извинени: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1186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62,42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4652289"/>
                  </a:ext>
                </a:extLst>
              </a:tr>
              <a:tr h="236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Общо: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1268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66,74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3894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94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754708B2-3AEE-4073-B2BF-4E56CCD410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6AF0A9F6-914D-4200-AB9A-EDFA7EFA7177}"/>
              </a:ext>
            </a:extLst>
          </p:cNvPr>
          <p:cNvSpPr/>
          <p:nvPr/>
        </p:nvSpPr>
        <p:spPr>
          <a:xfrm>
            <a:off x="6764215" y="6327916"/>
            <a:ext cx="498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bg-BG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Среден успех за класа </a:t>
            </a:r>
            <a:r>
              <a:rPr lang="bg-B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Мн.добър</a:t>
            </a:r>
            <a:r>
              <a:rPr lang="bg-BG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5.09</a:t>
            </a:r>
            <a:endParaRPr lang="bg-BG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3C6589B-C131-47AF-B41D-B27A0127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4313380"/>
              </p:ext>
            </p:extLst>
          </p:nvPr>
        </p:nvGraphicFramePr>
        <p:xfrm>
          <a:off x="481993" y="1787188"/>
          <a:ext cx="11228013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422532">
                  <a:extLst>
                    <a:ext uri="{9D8B030D-6E8A-4147-A177-3AD203B41FA5}">
                      <a16:colId xmlns:a16="http://schemas.microsoft.com/office/drawing/2014/main" xmlns="" val="1098113941"/>
                    </a:ext>
                  </a:extLst>
                </a:gridCol>
                <a:gridCol w="3636867">
                  <a:extLst>
                    <a:ext uri="{9D8B030D-6E8A-4147-A177-3AD203B41FA5}">
                      <a16:colId xmlns:a16="http://schemas.microsoft.com/office/drawing/2014/main" xmlns="" val="1122550348"/>
                    </a:ext>
                  </a:extLst>
                </a:gridCol>
                <a:gridCol w="834757">
                  <a:extLst>
                    <a:ext uri="{9D8B030D-6E8A-4147-A177-3AD203B41FA5}">
                      <a16:colId xmlns:a16="http://schemas.microsoft.com/office/drawing/2014/main" xmlns="" val="1638025675"/>
                    </a:ext>
                  </a:extLst>
                </a:gridCol>
                <a:gridCol w="587422">
                  <a:extLst>
                    <a:ext uri="{9D8B030D-6E8A-4147-A177-3AD203B41FA5}">
                      <a16:colId xmlns:a16="http://schemas.microsoft.com/office/drawing/2014/main" xmlns="" val="3796647132"/>
                    </a:ext>
                  </a:extLst>
                </a:gridCol>
                <a:gridCol w="587422">
                  <a:extLst>
                    <a:ext uri="{9D8B030D-6E8A-4147-A177-3AD203B41FA5}">
                      <a16:colId xmlns:a16="http://schemas.microsoft.com/office/drawing/2014/main" xmlns="" val="1507437383"/>
                    </a:ext>
                  </a:extLst>
                </a:gridCol>
                <a:gridCol w="730671">
                  <a:extLst>
                    <a:ext uri="{9D8B030D-6E8A-4147-A177-3AD203B41FA5}">
                      <a16:colId xmlns:a16="http://schemas.microsoft.com/office/drawing/2014/main" xmlns="" val="2998378954"/>
                    </a:ext>
                  </a:extLst>
                </a:gridCol>
                <a:gridCol w="730671">
                  <a:extLst>
                    <a:ext uri="{9D8B030D-6E8A-4147-A177-3AD203B41FA5}">
                      <a16:colId xmlns:a16="http://schemas.microsoft.com/office/drawing/2014/main" xmlns="" val="2025039217"/>
                    </a:ext>
                  </a:extLst>
                </a:gridCol>
                <a:gridCol w="576087">
                  <a:extLst>
                    <a:ext uri="{9D8B030D-6E8A-4147-A177-3AD203B41FA5}">
                      <a16:colId xmlns:a16="http://schemas.microsoft.com/office/drawing/2014/main" xmlns="" val="2888686504"/>
                    </a:ext>
                  </a:extLst>
                </a:gridCol>
                <a:gridCol w="934723">
                  <a:extLst>
                    <a:ext uri="{9D8B030D-6E8A-4147-A177-3AD203B41FA5}">
                      <a16:colId xmlns:a16="http://schemas.microsoft.com/office/drawing/2014/main" xmlns="" val="928448007"/>
                    </a:ext>
                  </a:extLst>
                </a:gridCol>
                <a:gridCol w="689449">
                  <a:extLst>
                    <a:ext uri="{9D8B030D-6E8A-4147-A177-3AD203B41FA5}">
                      <a16:colId xmlns:a16="http://schemas.microsoft.com/office/drawing/2014/main" xmlns="" val="408026803"/>
                    </a:ext>
                  </a:extLst>
                </a:gridCol>
                <a:gridCol w="801780">
                  <a:extLst>
                    <a:ext uri="{9D8B030D-6E8A-4147-A177-3AD203B41FA5}">
                      <a16:colId xmlns:a16="http://schemas.microsoft.com/office/drawing/2014/main" xmlns="" val="1088530790"/>
                    </a:ext>
                  </a:extLst>
                </a:gridCol>
                <a:gridCol w="695632">
                  <a:extLst>
                    <a:ext uri="{9D8B030D-6E8A-4147-A177-3AD203B41FA5}">
                      <a16:colId xmlns:a16="http://schemas.microsoft.com/office/drawing/2014/main" xmlns="" val="409516103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 предмети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ученици със следните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не-изпитани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0170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Среден успех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8929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мн. 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0985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Задължителна подготовка (ЗП)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4816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4,59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488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Английски език I ЧЕ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6729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8059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Околен свят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591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Музика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916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Физическо възпитание и 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5,76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088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Изобразително изкуство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5,94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106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Технологии и предприемачество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5,76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651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Задължителна избираема подготовка (ИУЧ 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0605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4,59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5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618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31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285DFF4B-9385-4F32-87F3-6B9366F172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559ABE40-B60C-4200-882A-34B78F200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3980987"/>
              </p:ext>
            </p:extLst>
          </p:nvPr>
        </p:nvGraphicFramePr>
        <p:xfrm>
          <a:off x="1217099" y="1932476"/>
          <a:ext cx="9757801" cy="3483102"/>
        </p:xfrm>
        <a:graphic>
          <a:graphicData uri="http://schemas.openxmlformats.org/drawingml/2006/table">
            <a:tbl>
              <a:tblPr firstRow="1" firstCol="1" bandRow="1"/>
              <a:tblGrid>
                <a:gridCol w="3658946">
                  <a:extLst>
                    <a:ext uri="{9D8B030D-6E8A-4147-A177-3AD203B41FA5}">
                      <a16:colId xmlns:a16="http://schemas.microsoft.com/office/drawing/2014/main" xmlns="" val="3054435266"/>
                    </a:ext>
                  </a:extLst>
                </a:gridCol>
                <a:gridCol w="6098855">
                  <a:extLst>
                    <a:ext uri="{9D8B030D-6E8A-4147-A177-3AD203B41FA5}">
                      <a16:colId xmlns:a16="http://schemas.microsoft.com/office/drawing/2014/main" xmlns="" val="562054141"/>
                    </a:ext>
                  </a:extLst>
                </a:gridCol>
              </a:tblGrid>
              <a:tr h="885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допълнителна работа с изоставащи или напреднали ученици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на ученици за състезанията, организирани  от СБНУ и от международната организация Кингс олимпиада.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9731017"/>
                  </a:ext>
                </a:extLst>
              </a:tr>
              <a:tr h="215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Проведена възпитателна дейност с класа – кл. ръководители и възпитатели- тържества, празници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15.09. участие в програмата за откриване на учебната година.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30.09. участие в Европейски ден на спорта.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28.10. участие в рецитал за Народните будители.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21.12. Коледен празник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30.05. еднодневна екскурзия до зоопарка в град Айтос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Тържествено приключване на учебната година и отбелязване Деня на детето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00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44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DB1BDE16-87C9-4A7B-B4BD-1A8BDA2DBD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xmlns="" id="{B7583026-C6E9-4AA3-ACAC-D24BF1D067AC}"/>
              </a:ext>
            </a:extLst>
          </p:cNvPr>
          <p:cNvSpPr/>
          <p:nvPr/>
        </p:nvSpPr>
        <p:spPr>
          <a:xfrm>
            <a:off x="65644" y="2350330"/>
            <a:ext cx="3718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bg-B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A3294CA0-E2BE-4FA8-AAAB-B7E29F65CE4F}"/>
              </a:ext>
            </a:extLst>
          </p:cNvPr>
          <p:cNvSpPr/>
          <p:nvPr/>
        </p:nvSpPr>
        <p:spPr>
          <a:xfrm>
            <a:off x="4182794" y="4831925"/>
            <a:ext cx="4042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endParaRPr lang="bg-BG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xmlns="" id="{60B6EFB2-81A1-45E6-9146-7456A887FE3C}"/>
              </a:ext>
            </a:extLst>
          </p:cNvPr>
          <p:cNvSpPr/>
          <p:nvPr/>
        </p:nvSpPr>
        <p:spPr>
          <a:xfrm>
            <a:off x="2133948" y="5597725"/>
            <a:ext cx="6912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Отсъствия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 класа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Средно на ученик: </a:t>
            </a:r>
            <a:endParaRPr lang="bg-BG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458E6E24-9344-40C2-A8CD-26D3869F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026" y="3581159"/>
            <a:ext cx="562527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1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bg-BG" altLang="bg-BG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2B168FFB-38AE-4294-894C-9CCA263AB330}"/>
              </a:ext>
            </a:extLst>
          </p:cNvPr>
          <p:cNvSpPr/>
          <p:nvPr/>
        </p:nvSpPr>
        <p:spPr>
          <a:xfrm>
            <a:off x="309489" y="1594804"/>
            <a:ext cx="11338296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bg-BG" sz="32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 на дейността за  учебната 2022/2023 г.  във  ІІ б  клас</a:t>
            </a:r>
          </a:p>
          <a:p>
            <a:pPr lvl="0" algn="ctr">
              <a:lnSpc>
                <a:spcPct val="115000"/>
              </a:lnSpc>
            </a:pPr>
            <a:r>
              <a:rPr lang="bg-BG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кл.р</a:t>
            </a:r>
            <a:r>
              <a:rPr lang="bg-BG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-л: А. Манолова           учител ЦОУД : Г. Иванова</a:t>
            </a:r>
            <a:endParaRPr lang="bg-BG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8D9E3F9-52C8-4EF0-A131-9469791EA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09710"/>
              </p:ext>
            </p:extLst>
          </p:nvPr>
        </p:nvGraphicFramePr>
        <p:xfrm>
          <a:off x="839636" y="2770925"/>
          <a:ext cx="9896025" cy="2651760"/>
        </p:xfrm>
        <a:graphic>
          <a:graphicData uri="http://schemas.openxmlformats.org/drawingml/2006/table">
            <a:tbl>
              <a:tblPr/>
              <a:tblGrid>
                <a:gridCol w="4487334">
                  <a:extLst>
                    <a:ext uri="{9D8B030D-6E8A-4147-A177-3AD203B41FA5}">
                      <a16:colId xmlns:a16="http://schemas.microsoft.com/office/drawing/2014/main" xmlns="" val="3347320711"/>
                    </a:ext>
                  </a:extLst>
                </a:gridCol>
                <a:gridCol w="2714399">
                  <a:extLst>
                    <a:ext uri="{9D8B030D-6E8A-4147-A177-3AD203B41FA5}">
                      <a16:colId xmlns:a16="http://schemas.microsoft.com/office/drawing/2014/main" xmlns="" val="1523661075"/>
                    </a:ext>
                  </a:extLst>
                </a:gridCol>
                <a:gridCol w="2694292">
                  <a:extLst>
                    <a:ext uri="{9D8B030D-6E8A-4147-A177-3AD203B41FA5}">
                      <a16:colId xmlns:a16="http://schemas.microsoft.com/office/drawing/2014/main" xmlns="" val="3151124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 движение на учениците.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тях девойки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6082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началото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2204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време на срока: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6743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напуснали доброволно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81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преместени: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1837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заминали за чужбина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5595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Всичко (по т. „а", т. „б" и „в):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7606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Придошли: 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6723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Останали в края на срока: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404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993756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A95B2C7-7519-466F-A833-E173413F7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7783268"/>
              </p:ext>
            </p:extLst>
          </p:nvPr>
        </p:nvGraphicFramePr>
        <p:xfrm>
          <a:off x="1848188" y="5936279"/>
          <a:ext cx="6677473" cy="731520"/>
        </p:xfrm>
        <a:graphic>
          <a:graphicData uri="http://schemas.openxmlformats.org/drawingml/2006/table">
            <a:tbl>
              <a:tblPr/>
              <a:tblGrid>
                <a:gridCol w="2338962">
                  <a:extLst>
                    <a:ext uri="{9D8B030D-6E8A-4147-A177-3AD203B41FA5}">
                      <a16:colId xmlns:a16="http://schemas.microsoft.com/office/drawing/2014/main" xmlns="" val="2737944000"/>
                    </a:ext>
                  </a:extLst>
                </a:gridCol>
                <a:gridCol w="1869411">
                  <a:extLst>
                    <a:ext uri="{9D8B030D-6E8A-4147-A177-3AD203B41FA5}">
                      <a16:colId xmlns:a16="http://schemas.microsoft.com/office/drawing/2014/main" xmlns="" val="3957983653"/>
                    </a:ext>
                  </a:extLst>
                </a:gridCol>
                <a:gridCol w="2469100">
                  <a:extLst>
                    <a:ext uri="{9D8B030D-6E8A-4147-A177-3AD203B41FA5}">
                      <a16:colId xmlns:a16="http://schemas.microsoft.com/office/drawing/2014/main" xmlns="" val="39751930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Неизвинени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4668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Извинени: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205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1675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790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10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417158A0-B65C-4600-97ED-A0F75E7290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1C5CF195-4472-4FCA-B5C4-0903F1512DBE}"/>
              </a:ext>
            </a:extLst>
          </p:cNvPr>
          <p:cNvSpPr/>
          <p:nvPr/>
        </p:nvSpPr>
        <p:spPr>
          <a:xfrm>
            <a:off x="7561385" y="6242447"/>
            <a:ext cx="37003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Среден успех за класа : </a:t>
            </a:r>
            <a:r>
              <a:rPr lang="bg-BG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Мн.добър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4,66</a:t>
            </a:r>
          </a:p>
          <a:p>
            <a:endParaRPr lang="bg-BG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5E765DB9-0FAD-4BDA-9B85-F43BC46BB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8280305"/>
              </p:ext>
            </p:extLst>
          </p:nvPr>
        </p:nvGraphicFramePr>
        <p:xfrm>
          <a:off x="244498" y="1708288"/>
          <a:ext cx="11586431" cy="4389120"/>
        </p:xfrm>
        <a:graphic>
          <a:graphicData uri="http://schemas.openxmlformats.org/drawingml/2006/table">
            <a:tbl>
              <a:tblPr/>
              <a:tblGrid>
                <a:gridCol w="435620">
                  <a:extLst>
                    <a:ext uri="{9D8B030D-6E8A-4147-A177-3AD203B41FA5}">
                      <a16:colId xmlns:a16="http://schemas.microsoft.com/office/drawing/2014/main" xmlns="" val="3088793695"/>
                    </a:ext>
                  </a:extLst>
                </a:gridCol>
                <a:gridCol w="3749521">
                  <a:extLst>
                    <a:ext uri="{9D8B030D-6E8A-4147-A177-3AD203B41FA5}">
                      <a16:colId xmlns:a16="http://schemas.microsoft.com/office/drawing/2014/main" xmlns="" val="2154977252"/>
                    </a:ext>
                  </a:extLst>
                </a:gridCol>
                <a:gridCol w="860615">
                  <a:extLst>
                    <a:ext uri="{9D8B030D-6E8A-4147-A177-3AD203B41FA5}">
                      <a16:colId xmlns:a16="http://schemas.microsoft.com/office/drawing/2014/main" xmlns="" val="1338429249"/>
                    </a:ext>
                  </a:extLst>
                </a:gridCol>
                <a:gridCol w="605618">
                  <a:extLst>
                    <a:ext uri="{9D8B030D-6E8A-4147-A177-3AD203B41FA5}">
                      <a16:colId xmlns:a16="http://schemas.microsoft.com/office/drawing/2014/main" xmlns="" val="3846283708"/>
                    </a:ext>
                  </a:extLst>
                </a:gridCol>
                <a:gridCol w="605618">
                  <a:extLst>
                    <a:ext uri="{9D8B030D-6E8A-4147-A177-3AD203B41FA5}">
                      <a16:colId xmlns:a16="http://schemas.microsoft.com/office/drawing/2014/main" xmlns="" val="2602491164"/>
                    </a:ext>
                  </a:extLst>
                </a:gridCol>
                <a:gridCol w="753304">
                  <a:extLst>
                    <a:ext uri="{9D8B030D-6E8A-4147-A177-3AD203B41FA5}">
                      <a16:colId xmlns:a16="http://schemas.microsoft.com/office/drawing/2014/main" xmlns="" val="1772723280"/>
                    </a:ext>
                  </a:extLst>
                </a:gridCol>
                <a:gridCol w="753304">
                  <a:extLst>
                    <a:ext uri="{9D8B030D-6E8A-4147-A177-3AD203B41FA5}">
                      <a16:colId xmlns:a16="http://schemas.microsoft.com/office/drawing/2014/main" xmlns="" val="1935840348"/>
                    </a:ext>
                  </a:extLst>
                </a:gridCol>
                <a:gridCol w="593931">
                  <a:extLst>
                    <a:ext uri="{9D8B030D-6E8A-4147-A177-3AD203B41FA5}">
                      <a16:colId xmlns:a16="http://schemas.microsoft.com/office/drawing/2014/main" xmlns="" val="3522620903"/>
                    </a:ext>
                  </a:extLst>
                </a:gridCol>
                <a:gridCol w="963676">
                  <a:extLst>
                    <a:ext uri="{9D8B030D-6E8A-4147-A177-3AD203B41FA5}">
                      <a16:colId xmlns:a16="http://schemas.microsoft.com/office/drawing/2014/main" xmlns="" val="3178278741"/>
                    </a:ext>
                  </a:extLst>
                </a:gridCol>
                <a:gridCol w="710804">
                  <a:extLst>
                    <a:ext uri="{9D8B030D-6E8A-4147-A177-3AD203B41FA5}">
                      <a16:colId xmlns:a16="http://schemas.microsoft.com/office/drawing/2014/main" xmlns="" val="112420487"/>
                    </a:ext>
                  </a:extLst>
                </a:gridCol>
                <a:gridCol w="668156">
                  <a:extLst>
                    <a:ext uri="{9D8B030D-6E8A-4147-A177-3AD203B41FA5}">
                      <a16:colId xmlns:a16="http://schemas.microsoft.com/office/drawing/2014/main" xmlns="" val="319354148"/>
                    </a:ext>
                  </a:extLst>
                </a:gridCol>
                <a:gridCol w="886264">
                  <a:extLst>
                    <a:ext uri="{9D8B030D-6E8A-4147-A177-3AD203B41FA5}">
                      <a16:colId xmlns:a16="http://schemas.microsoft.com/office/drawing/2014/main" xmlns="" val="250956364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 предмети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ученици със следните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не-изпитани ученици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отлични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90170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Среден успех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46120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мн. добър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085"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6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Задължителна подготовка (ЗП)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664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113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Английски език I ЧЕ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930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5496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Околен свят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443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Музика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4441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Физическо възпитание и 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25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Изобразително изкуство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0281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Технологии и предприемачество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6845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Задължителна избираема подготовка (ИУЧ )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9507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Български език и литература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322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Математика ИУЧ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776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4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3177</Words>
  <Application>Microsoft Office PowerPoint</Application>
  <PresentationFormat>По избор</PresentationFormat>
  <Paragraphs>1458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Тема на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Hristo Botev</dc:creator>
  <cp:lastModifiedBy>Asus</cp:lastModifiedBy>
  <cp:revision>202</cp:revision>
  <dcterms:created xsi:type="dcterms:W3CDTF">2021-10-16T07:02:08Z</dcterms:created>
  <dcterms:modified xsi:type="dcterms:W3CDTF">2023-06-23T09:13:51Z</dcterms:modified>
</cp:coreProperties>
</file>